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63" r:id="rId4"/>
    <p:sldId id="267" r:id="rId5"/>
    <p:sldId id="264" r:id="rId6"/>
    <p:sldId id="266" r:id="rId7"/>
    <p:sldId id="282" r:id="rId8"/>
    <p:sldId id="333" r:id="rId9"/>
    <p:sldId id="334" r:id="rId10"/>
    <p:sldId id="335" r:id="rId11"/>
    <p:sldId id="346" r:id="rId12"/>
    <p:sldId id="340" r:id="rId13"/>
    <p:sldId id="344" r:id="rId14"/>
    <p:sldId id="345" r:id="rId15"/>
    <p:sldId id="336" r:id="rId16"/>
    <p:sldId id="343" r:id="rId17"/>
    <p:sldId id="323" r:id="rId18"/>
    <p:sldId id="337" r:id="rId19"/>
    <p:sldId id="299" r:id="rId20"/>
    <p:sldId id="305" r:id="rId21"/>
    <p:sldId id="307" r:id="rId22"/>
    <p:sldId id="289" r:id="rId23"/>
    <p:sldId id="272" r:id="rId24"/>
    <p:sldId id="303" r:id="rId25"/>
    <p:sldId id="312" r:id="rId26"/>
    <p:sldId id="297" r:id="rId27"/>
    <p:sldId id="306" r:id="rId28"/>
    <p:sldId id="290" r:id="rId29"/>
    <p:sldId id="332"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233"/>
    <a:srgbClr val="234481"/>
    <a:srgbClr val="003C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9"/>
    <p:restoredTop sz="94118"/>
  </p:normalViewPr>
  <p:slideViewPr>
    <p:cSldViewPr snapToGrid="0" snapToObjects="1">
      <p:cViewPr>
        <p:scale>
          <a:sx n="100" d="100"/>
          <a:sy n="100" d="100"/>
        </p:scale>
        <p:origin x="1120" y="-2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FBA55-15C2-134C-9296-400F27D123AC}" type="datetimeFigureOut">
              <a:rPr lang="en-US" smtClean="0"/>
              <a:t>3/29/2019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0CE0C-4F9D-744C-8684-EC2429DE5203}" type="slidenum">
              <a:rPr lang="en-US" smtClean="0"/>
              <a:t>‹#›</a:t>
            </a:fld>
            <a:endParaRPr lang="en-US" dirty="0"/>
          </a:p>
        </p:txBody>
      </p:sp>
    </p:spTree>
    <p:extLst>
      <p:ext uri="{BB962C8B-B14F-4D97-AF65-F5344CB8AC3E}">
        <p14:creationId xmlns:p14="http://schemas.microsoft.com/office/powerpoint/2010/main" val="30448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MCC is one of the ten colleges in the Maricopa County Community College District (MCCCD). Established in 1965, MCC serves over 20,000 students each fall semester and over 18,000 students in the spring. MCC is also an emerging Hispanic Serving Institution with 28% of students identifying as Hispanic. The college’s mission statement includes excelling “in teaching, learning, and empowering individuals to succeed in our local and global community.”</a:t>
            </a:r>
            <a:endParaRPr lang="en-US" dirty="0"/>
          </a:p>
        </p:txBody>
      </p:sp>
      <p:sp>
        <p:nvSpPr>
          <p:cNvPr id="4" name="Slide Number Placeholder 3"/>
          <p:cNvSpPr>
            <a:spLocks noGrp="1"/>
          </p:cNvSpPr>
          <p:nvPr>
            <p:ph type="sldNum" sz="quarter" idx="5"/>
          </p:nvPr>
        </p:nvSpPr>
        <p:spPr/>
        <p:txBody>
          <a:bodyPr/>
          <a:lstStyle/>
          <a:p>
            <a:fld id="{5190CE0C-4F9D-744C-8684-EC2429DE5203}" type="slidenum">
              <a:rPr lang="en-US" smtClean="0"/>
              <a:t>1</a:t>
            </a:fld>
            <a:endParaRPr lang="en-US" dirty="0"/>
          </a:p>
        </p:txBody>
      </p:sp>
    </p:spTree>
    <p:extLst>
      <p:ext uri="{BB962C8B-B14F-4D97-AF65-F5344CB8AC3E}">
        <p14:creationId xmlns:p14="http://schemas.microsoft.com/office/powerpoint/2010/main" val="315442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target audience for boot camp is students preparing for the Accuplacer placement test (first time test-takers and retesting); students trying to brush up on math skills before their fall semester math classes; and students studying for the HESI A2 nursing exam. Students who participate in all four days of boot camp are given a completion card and the ability to retest on Accuplacer if appropriate. Special test sessions are held immediately following the 4th class and the Math Department holds back seats in core math classes to ensure students who tested up would have a spot in a corresponding math class. We now use high school GPA as the primary placement mechanism so fewer students need take the Accuplacer.</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5190CE0C-4F9D-744C-8684-EC2429DE5203}" type="slidenum">
              <a:rPr lang="en-US" smtClean="0"/>
              <a:t>2</a:t>
            </a:fld>
            <a:endParaRPr lang="en-US" dirty="0"/>
          </a:p>
        </p:txBody>
      </p:sp>
    </p:spTree>
    <p:extLst>
      <p:ext uri="{BB962C8B-B14F-4D97-AF65-F5344CB8AC3E}">
        <p14:creationId xmlns:p14="http://schemas.microsoft.com/office/powerpoint/2010/main" val="180087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Summer 2017 - 246 unique participants, 12 attended more than one session</a:t>
            </a:r>
            <a:endParaRPr lang="en-US" b="0" dirty="0">
              <a:effectLst/>
            </a:endParaRPr>
          </a:p>
          <a:p>
            <a:pPr rtl="0"/>
            <a:r>
              <a:rPr lang="en-US" sz="1200" b="0" i="0" u="none" strike="noStrike" kern="1200" dirty="0">
                <a:solidFill>
                  <a:schemeClr val="tx1"/>
                </a:solidFill>
                <a:effectLst/>
                <a:latin typeface="+mn-lt"/>
                <a:ea typeface="+mn-ea"/>
                <a:cs typeface="+mn-cs"/>
              </a:rPr>
              <a:t>Winter 2018 - 93 unique participants</a:t>
            </a:r>
            <a:endParaRPr lang="en-US" b="0" dirty="0">
              <a:effectLst/>
            </a:endParaRPr>
          </a:p>
          <a:p>
            <a:pPr rtl="0"/>
            <a:r>
              <a:rPr lang="en-US" sz="1200" b="0" i="0" u="none" strike="noStrike" kern="1200" dirty="0">
                <a:solidFill>
                  <a:schemeClr val="tx1"/>
                </a:solidFill>
                <a:effectLst/>
                <a:latin typeface="+mn-lt"/>
                <a:ea typeface="+mn-ea"/>
                <a:cs typeface="+mn-cs"/>
              </a:rPr>
              <a:t>Summer 2018 - 285 unique participants, 18 attended more than one session</a:t>
            </a:r>
            <a:endParaRPr lang="en-US" b="0" dirty="0">
              <a:effectLst/>
            </a:endParaRPr>
          </a:p>
          <a:p>
            <a:pPr rtl="0"/>
            <a:r>
              <a:rPr lang="en-US" sz="1200" b="0" i="0" u="none" strike="noStrike" kern="1200" dirty="0">
                <a:solidFill>
                  <a:schemeClr val="tx1"/>
                </a:solidFill>
                <a:effectLst/>
                <a:latin typeface="+mn-lt"/>
                <a:ea typeface="+mn-ea"/>
                <a:cs typeface="+mn-cs"/>
              </a:rPr>
              <a:t>Winter 2019 - 72 unique participants, 6 attended more than one session</a:t>
            </a:r>
            <a:endParaRPr lang="en-US" b="0" dirty="0">
              <a:effectLst/>
            </a:endParaRPr>
          </a:p>
          <a:p>
            <a:pPr rtl="0"/>
            <a:r>
              <a:rPr lang="en-US" sz="1200" b="0" i="0" u="none" strike="noStrike" kern="1200" dirty="0">
                <a:solidFill>
                  <a:schemeClr val="tx1"/>
                </a:solidFill>
                <a:effectLst/>
                <a:latin typeface="+mn-lt"/>
                <a:ea typeface="+mn-ea"/>
                <a:cs typeface="+mn-cs"/>
              </a:rPr>
              <a:t>Total=696</a:t>
            </a:r>
            <a:endParaRPr lang="en-US" b="0" dirty="0">
              <a:effectLst/>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5190CE0C-4F9D-744C-8684-EC2429DE5203}" type="slidenum">
              <a:rPr lang="en-US" smtClean="0"/>
              <a:t>3</a:t>
            </a:fld>
            <a:endParaRPr lang="en-US" dirty="0"/>
          </a:p>
        </p:txBody>
      </p:sp>
    </p:spTree>
    <p:extLst>
      <p:ext uri="{BB962C8B-B14F-4D97-AF65-F5344CB8AC3E}">
        <p14:creationId xmlns:p14="http://schemas.microsoft.com/office/powerpoint/2010/main" val="355431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Summer 2017 - 246 unique participants, 12 attended more than one session</a:t>
            </a:r>
            <a:endParaRPr lang="en-US" b="0" dirty="0">
              <a:effectLst/>
            </a:endParaRPr>
          </a:p>
          <a:p>
            <a:pPr rtl="0"/>
            <a:r>
              <a:rPr lang="en-US" sz="1200" b="0" i="0" u="none" strike="noStrike" kern="1200" dirty="0">
                <a:solidFill>
                  <a:schemeClr val="tx1"/>
                </a:solidFill>
                <a:effectLst/>
                <a:latin typeface="+mn-lt"/>
                <a:ea typeface="+mn-ea"/>
                <a:cs typeface="+mn-cs"/>
              </a:rPr>
              <a:t>Winter 2018 - 93 unique participants</a:t>
            </a:r>
            <a:endParaRPr lang="en-US" b="0" dirty="0">
              <a:effectLst/>
            </a:endParaRPr>
          </a:p>
          <a:p>
            <a:pPr rtl="0"/>
            <a:r>
              <a:rPr lang="en-US" sz="1200" b="0" i="0" u="none" strike="noStrike" kern="1200" dirty="0">
                <a:solidFill>
                  <a:schemeClr val="tx1"/>
                </a:solidFill>
                <a:effectLst/>
                <a:latin typeface="+mn-lt"/>
                <a:ea typeface="+mn-ea"/>
                <a:cs typeface="+mn-cs"/>
              </a:rPr>
              <a:t>Summer 2018 - 285 unique participants, 18 attended more than one session</a:t>
            </a:r>
            <a:endParaRPr lang="en-US" b="0" dirty="0">
              <a:effectLst/>
            </a:endParaRPr>
          </a:p>
          <a:p>
            <a:pPr rtl="0"/>
            <a:r>
              <a:rPr lang="en-US" sz="1200" b="0" i="0" u="none" strike="noStrike" kern="1200" dirty="0">
                <a:solidFill>
                  <a:schemeClr val="tx1"/>
                </a:solidFill>
                <a:effectLst/>
                <a:latin typeface="+mn-lt"/>
                <a:ea typeface="+mn-ea"/>
                <a:cs typeface="+mn-cs"/>
              </a:rPr>
              <a:t>Winter 2019 - 72 unique participants, 6 attended more than one session</a:t>
            </a:r>
            <a:endParaRPr lang="en-US" b="0" dirty="0">
              <a:effectLst/>
            </a:endParaRPr>
          </a:p>
          <a:p>
            <a:pPr rtl="0"/>
            <a:r>
              <a:rPr lang="en-US" sz="1200" b="0" i="0" u="none" strike="noStrike" kern="1200" dirty="0">
                <a:solidFill>
                  <a:schemeClr val="tx1"/>
                </a:solidFill>
                <a:effectLst/>
                <a:latin typeface="+mn-lt"/>
                <a:ea typeface="+mn-ea"/>
                <a:cs typeface="+mn-cs"/>
              </a:rPr>
              <a:t>Total=696</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5190CE0C-4F9D-744C-8684-EC2429DE5203}" type="slidenum">
              <a:rPr lang="en-US" smtClean="0"/>
              <a:t>4</a:t>
            </a:fld>
            <a:endParaRPr lang="en-US" dirty="0"/>
          </a:p>
        </p:txBody>
      </p:sp>
    </p:spTree>
    <p:extLst>
      <p:ext uri="{BB962C8B-B14F-4D97-AF65-F5344CB8AC3E}">
        <p14:creationId xmlns:p14="http://schemas.microsoft.com/office/powerpoint/2010/main" val="133288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0CE0C-4F9D-744C-8684-EC2429DE5203}" type="slidenum">
              <a:rPr lang="en-US" smtClean="0"/>
              <a:t>8</a:t>
            </a:fld>
            <a:endParaRPr lang="en-US" dirty="0"/>
          </a:p>
        </p:txBody>
      </p:sp>
    </p:spTree>
    <p:extLst>
      <p:ext uri="{BB962C8B-B14F-4D97-AF65-F5344CB8AC3E}">
        <p14:creationId xmlns:p14="http://schemas.microsoft.com/office/powerpoint/2010/main" val="392998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 of continuing and new students. Not highest performing students that seek this out; lots of students know they are weak in math and choose to come. Occasionally they have already failed a math class.</a:t>
            </a:r>
          </a:p>
        </p:txBody>
      </p:sp>
      <p:sp>
        <p:nvSpPr>
          <p:cNvPr id="4" name="Slide Number Placeholder 3"/>
          <p:cNvSpPr>
            <a:spLocks noGrp="1"/>
          </p:cNvSpPr>
          <p:nvPr>
            <p:ph type="sldNum" sz="quarter" idx="5"/>
          </p:nvPr>
        </p:nvSpPr>
        <p:spPr/>
        <p:txBody>
          <a:bodyPr/>
          <a:lstStyle/>
          <a:p>
            <a:fld id="{5190CE0C-4F9D-744C-8684-EC2429DE5203}" type="slidenum">
              <a:rPr lang="en-US" smtClean="0"/>
              <a:t>10</a:t>
            </a:fld>
            <a:endParaRPr lang="en-US" dirty="0"/>
          </a:p>
        </p:txBody>
      </p:sp>
    </p:spTree>
    <p:extLst>
      <p:ext uri="{BB962C8B-B14F-4D97-AF65-F5344CB8AC3E}">
        <p14:creationId xmlns:p14="http://schemas.microsoft.com/office/powerpoint/2010/main" val="426510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150 improved scores 62% of testers, 103 skipped at least 1 level 43% of testers</a:t>
            </a:r>
            <a:endParaRPr lang="en-US" b="0" dirty="0">
              <a:effectLst/>
            </a:endParaRPr>
          </a:p>
          <a:p>
            <a:pPr rtl="0"/>
            <a:r>
              <a:rPr lang="en-US" sz="1200" b="0" i="0" u="none" strike="noStrike" kern="1200" dirty="0">
                <a:solidFill>
                  <a:schemeClr val="tx1"/>
                </a:solidFill>
                <a:effectLst/>
                <a:latin typeface="+mn-lt"/>
                <a:ea typeface="+mn-ea"/>
                <a:cs typeface="+mn-cs"/>
              </a:rPr>
              <a:t>Improvement could not be determined in some cases because old test scores could not be compared to next gen scores</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5190CE0C-4F9D-744C-8684-EC2429DE5203}" type="slidenum">
              <a:rPr lang="en-US" smtClean="0"/>
              <a:t>15</a:t>
            </a:fld>
            <a:endParaRPr lang="en-US" dirty="0"/>
          </a:p>
        </p:txBody>
      </p:sp>
    </p:spTree>
    <p:extLst>
      <p:ext uri="{BB962C8B-B14F-4D97-AF65-F5344CB8AC3E}">
        <p14:creationId xmlns:p14="http://schemas.microsoft.com/office/powerpoint/2010/main" val="4739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course completion rates (college-wide) for Fall 2018 was 60%</a:t>
            </a:r>
          </a:p>
        </p:txBody>
      </p:sp>
      <p:sp>
        <p:nvSpPr>
          <p:cNvPr id="4" name="Slide Number Placeholder 3"/>
          <p:cNvSpPr>
            <a:spLocks noGrp="1"/>
          </p:cNvSpPr>
          <p:nvPr>
            <p:ph type="sldNum" sz="quarter" idx="5"/>
          </p:nvPr>
        </p:nvSpPr>
        <p:spPr/>
        <p:txBody>
          <a:bodyPr/>
          <a:lstStyle/>
          <a:p>
            <a:fld id="{5190CE0C-4F9D-744C-8684-EC2429DE5203}" type="slidenum">
              <a:rPr lang="en-US" smtClean="0"/>
              <a:t>16</a:t>
            </a:fld>
            <a:endParaRPr lang="en-US" dirty="0"/>
          </a:p>
        </p:txBody>
      </p:sp>
    </p:spTree>
    <p:extLst>
      <p:ext uri="{BB962C8B-B14F-4D97-AF65-F5344CB8AC3E}">
        <p14:creationId xmlns:p14="http://schemas.microsoft.com/office/powerpoint/2010/main" val="2425369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multiple sessions; not knowing which level to take</a:t>
            </a:r>
          </a:p>
        </p:txBody>
      </p:sp>
      <p:sp>
        <p:nvSpPr>
          <p:cNvPr id="4" name="Slide Number Placeholder 3"/>
          <p:cNvSpPr>
            <a:spLocks noGrp="1"/>
          </p:cNvSpPr>
          <p:nvPr>
            <p:ph type="sldNum" sz="quarter" idx="5"/>
          </p:nvPr>
        </p:nvSpPr>
        <p:spPr/>
        <p:txBody>
          <a:bodyPr/>
          <a:lstStyle/>
          <a:p>
            <a:fld id="{5190CE0C-4F9D-744C-8684-EC2429DE5203}" type="slidenum">
              <a:rPr lang="en-US" smtClean="0"/>
              <a:t>27</a:t>
            </a:fld>
            <a:endParaRPr lang="en-US" dirty="0"/>
          </a:p>
        </p:txBody>
      </p:sp>
    </p:spTree>
    <p:extLst>
      <p:ext uri="{BB962C8B-B14F-4D97-AF65-F5344CB8AC3E}">
        <p14:creationId xmlns:p14="http://schemas.microsoft.com/office/powerpoint/2010/main" val="2420295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2240652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356865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179722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106025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4208245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1253002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228005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74700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306097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328893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205227-F75F-F846-ADFF-3F4F20E00168}"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830FD2-C9DC-D143-AFC1-31DAF64E388B}" type="slidenum">
              <a:rPr lang="en-US" smtClean="0"/>
              <a:t>‹#›</a:t>
            </a:fld>
            <a:endParaRPr lang="en-US" dirty="0"/>
          </a:p>
        </p:txBody>
      </p:sp>
    </p:spTree>
    <p:extLst>
      <p:ext uri="{BB962C8B-B14F-4D97-AF65-F5344CB8AC3E}">
        <p14:creationId xmlns:p14="http://schemas.microsoft.com/office/powerpoint/2010/main" val="1910378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05227-F75F-F846-ADFF-3F4F20E00168}" type="datetimeFigureOut">
              <a:rPr lang="en-US" smtClean="0"/>
              <a:t>3/29/2019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30FD2-C9DC-D143-AFC1-31DAF64E388B}" type="slidenum">
              <a:rPr lang="en-US" smtClean="0"/>
              <a:t>‹#›</a:t>
            </a:fld>
            <a:endParaRPr lang="en-US" dirty="0"/>
          </a:p>
        </p:txBody>
      </p:sp>
    </p:spTree>
    <p:extLst>
      <p:ext uri="{BB962C8B-B14F-4D97-AF65-F5344CB8AC3E}">
        <p14:creationId xmlns:p14="http://schemas.microsoft.com/office/powerpoint/2010/main" val="3683817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file/d/1iP_XD2W8E6rcD4Oa-nIv0rxZUJPNCXaX/view?usp=sharing" TargetMode="External"/><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xml"/><Relationship Id="rId1" Type="http://schemas.openxmlformats.org/officeDocument/2006/relationships/video" Target="https://www.youtube.com/embed/X6hgAiate2A" TargetMode="Externa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hyperlink" Target="https://www.12news.com/article/news/local/valley/dedicated-math-professor-students-continue-lesson-in-monsoon-power-outage/75-584055484"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hyperlink" Target="http://mesacc.edu/math-boot-cam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36265"/>
            <a:ext cx="7772400" cy="1665940"/>
          </a:xfrm>
        </p:spPr>
        <p:txBody>
          <a:bodyPr tIns="0" bIns="0">
            <a:noAutofit/>
          </a:bodyPr>
          <a:lstStyle/>
          <a:p>
            <a:r>
              <a:rPr lang="en-US" sz="4000" dirty="0">
                <a:solidFill>
                  <a:schemeClr val="bg1"/>
                </a:solidFill>
                <a:latin typeface="Arial"/>
                <a:cs typeface="Arial"/>
              </a:rPr>
              <a:t>It’s about the Numbers</a:t>
            </a:r>
          </a:p>
        </p:txBody>
      </p:sp>
      <p:sp>
        <p:nvSpPr>
          <p:cNvPr id="4" name="Subtitle 2"/>
          <p:cNvSpPr txBox="1">
            <a:spLocks/>
          </p:cNvSpPr>
          <p:nvPr/>
        </p:nvSpPr>
        <p:spPr>
          <a:xfrm>
            <a:off x="2956110" y="6142039"/>
            <a:ext cx="2753659"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6"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tx1"/>
                </a:solidFill>
                <a:latin typeface="Arial"/>
                <a:cs typeface="Arial"/>
              </a:rPr>
              <a:t>Foundations for Student Success</a:t>
            </a:r>
          </a:p>
        </p:txBody>
      </p:sp>
      <p:sp>
        <p:nvSpPr>
          <p:cNvPr id="7" name="Title 1"/>
          <p:cNvSpPr txBox="1">
            <a:spLocks/>
          </p:cNvSpPr>
          <p:nvPr/>
        </p:nvSpPr>
        <p:spPr>
          <a:xfrm>
            <a:off x="0" y="840357"/>
            <a:ext cx="9144000" cy="2528878"/>
          </a:xfrm>
          <a:prstGeom prst="rect">
            <a:avLst/>
          </a:prstGeom>
        </p:spPr>
        <p:txBody>
          <a:bodyPr vert="horz" lIns="91440" tIns="0" rIns="9144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Boosting Student Performance</a:t>
            </a:r>
          </a:p>
          <a:p>
            <a:r>
              <a:rPr lang="en-US" dirty="0">
                <a:solidFill>
                  <a:schemeClr val="bg1"/>
                </a:solidFill>
              </a:rPr>
              <a:t> through Math Boot Camp:</a:t>
            </a:r>
            <a:endParaRPr lang="en-US" sz="4000" dirty="0">
              <a:solidFill>
                <a:schemeClr val="bg1"/>
              </a:solidFill>
              <a:latin typeface="Arial"/>
              <a:cs typeface="Arial"/>
            </a:endParaRPr>
          </a:p>
        </p:txBody>
      </p:sp>
      <p:pic>
        <p:nvPicPr>
          <p:cNvPr id="1026" name="Picture 2" descr="https://lh6.googleusercontent.com/wpX7anAcpix8KmxhuadXBrPSgdPtZI6-mxHrwItLIAu3nteaOi-vhCtTa4eWzi4aCXnFKuS_BjnMcsqL-ftNpDuoS2MqjZ5UKlkS1l9sMCaogP2-mm9vcU5uJD83vaccGJBZdkL49Ik">
            <a:extLst>
              <a:ext uri="{FF2B5EF4-FFF2-40B4-BE49-F238E27FC236}">
                <a16:creationId xmlns:a16="http://schemas.microsoft.com/office/drawing/2014/main" id="{AABFADBD-674F-B046-921A-D38B38767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2952">
            <a:off x="3974211" y="3895378"/>
            <a:ext cx="1195578" cy="177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056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7725" y="1119242"/>
            <a:ext cx="7448550" cy="2918930"/>
          </a:xfrm>
        </p:spPr>
        <p:txBody>
          <a:bodyPr anchor="t">
            <a:noAutofit/>
          </a:bodyPr>
          <a:lstStyle/>
          <a:p>
            <a:pPr algn="l">
              <a:lnSpc>
                <a:spcPct val="80000"/>
              </a:lnSpc>
            </a:pPr>
            <a:r>
              <a:rPr lang="en-US" sz="2600" b="1" dirty="0">
                <a:solidFill>
                  <a:srgbClr val="234481"/>
                </a:solidFill>
                <a:latin typeface="Arial"/>
                <a:cs typeface="Arial"/>
              </a:rPr>
              <a:t>Student Demographics: First Gen Status</a:t>
            </a:r>
            <a:br>
              <a:rPr lang="en-US" sz="2600" b="1" dirty="0">
                <a:latin typeface="Arial"/>
                <a:cs typeface="Arial"/>
              </a:rPr>
            </a:br>
            <a:endParaRPr lang="en-US" sz="2200" dirty="0">
              <a:solidFill>
                <a:srgbClr val="234481"/>
              </a:solidFill>
              <a:latin typeface="Arial"/>
              <a:cs typeface="Arial"/>
            </a:endParaRPr>
          </a:p>
        </p:txBody>
      </p:sp>
      <p:sp>
        <p:nvSpPr>
          <p:cNvPr id="7"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8"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pic>
        <p:nvPicPr>
          <p:cNvPr id="4098" name="Picture 2" descr="https://lh4.googleusercontent.com/aP2CozRqmfz9rw8r9gn3E4A9adNH0lA-mfvUxlW7rpQupOy4uFs9B73NZS7Lk9LhwZcrOsVmodH5f88620QA67IIQpsefe91chpJfjjlO6s3AV7-kK4HmPsf2T24TdFS9V6vBds-PF4">
            <a:extLst>
              <a:ext uri="{FF2B5EF4-FFF2-40B4-BE49-F238E27FC236}">
                <a16:creationId xmlns:a16="http://schemas.microsoft.com/office/drawing/2014/main" id="{F3B09A7B-7159-EE4A-AB42-091FBCAE3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222" y="1866900"/>
            <a:ext cx="6485127" cy="401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69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abbreviations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6882187"/>
              </p:ext>
            </p:extLst>
          </p:nvPr>
        </p:nvGraphicFramePr>
        <p:xfrm>
          <a:off x="457200" y="1600200"/>
          <a:ext cx="7543800" cy="4206240"/>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1194340528"/>
                    </a:ext>
                  </a:extLst>
                </a:gridCol>
                <a:gridCol w="3771900">
                  <a:extLst>
                    <a:ext uri="{9D8B030D-6E8A-4147-A177-3AD203B41FA5}">
                      <a16:colId xmlns:a16="http://schemas.microsoft.com/office/drawing/2014/main" val="123295399"/>
                    </a:ext>
                  </a:extLst>
                </a:gridCol>
              </a:tblGrid>
              <a:tr h="241788">
                <a:tc>
                  <a:txBody>
                    <a:bodyPr/>
                    <a:lstStyle/>
                    <a:p>
                      <a:r>
                        <a:rPr lang="en-US" dirty="0"/>
                        <a:t>Course</a:t>
                      </a:r>
                      <a:r>
                        <a:rPr lang="en-US" baseline="0" dirty="0"/>
                        <a:t> Title</a:t>
                      </a:r>
                      <a:endParaRPr lang="en-US" dirty="0"/>
                    </a:p>
                  </a:txBody>
                  <a:tcPr/>
                </a:tc>
                <a:tc>
                  <a:txBody>
                    <a:bodyPr/>
                    <a:lstStyle/>
                    <a:p>
                      <a:r>
                        <a:rPr lang="en-US" dirty="0"/>
                        <a:t>Course</a:t>
                      </a:r>
                      <a:r>
                        <a:rPr lang="en-US" baseline="0" dirty="0"/>
                        <a:t> Name</a:t>
                      </a:r>
                      <a:endParaRPr lang="en-US" dirty="0"/>
                    </a:p>
                  </a:txBody>
                  <a:tcPr/>
                </a:tc>
                <a:extLst>
                  <a:ext uri="{0D108BD9-81ED-4DB2-BD59-A6C34878D82A}">
                    <a16:rowId xmlns:a16="http://schemas.microsoft.com/office/drawing/2014/main" val="3128721806"/>
                  </a:ext>
                </a:extLst>
              </a:tr>
              <a:tr h="241788">
                <a:tc>
                  <a:txBody>
                    <a:bodyPr/>
                    <a:lstStyle/>
                    <a:p>
                      <a:r>
                        <a:rPr lang="en-US" sz="1200" dirty="0"/>
                        <a:t>MAT 081,082,083</a:t>
                      </a:r>
                    </a:p>
                  </a:txBody>
                  <a:tcPr/>
                </a:tc>
                <a:tc>
                  <a:txBody>
                    <a:bodyPr/>
                    <a:lstStyle/>
                    <a:p>
                      <a:r>
                        <a:rPr lang="en-US" sz="1200" dirty="0"/>
                        <a:t>Basic Arithmetic</a:t>
                      </a:r>
                    </a:p>
                  </a:txBody>
                  <a:tcPr/>
                </a:tc>
                <a:extLst>
                  <a:ext uri="{0D108BD9-81ED-4DB2-BD59-A6C34878D82A}">
                    <a16:rowId xmlns:a16="http://schemas.microsoft.com/office/drawing/2014/main" val="1027791474"/>
                  </a:ext>
                </a:extLst>
              </a:tr>
              <a:tr h="241788">
                <a:tc>
                  <a:txBody>
                    <a:bodyPr/>
                    <a:lstStyle/>
                    <a:p>
                      <a:r>
                        <a:rPr lang="en-US" sz="1200" dirty="0"/>
                        <a:t>MAT 090,091,092</a:t>
                      </a:r>
                    </a:p>
                  </a:txBody>
                  <a:tcPr/>
                </a:tc>
                <a:tc>
                  <a:txBody>
                    <a:bodyPr/>
                    <a:lstStyle/>
                    <a:p>
                      <a:r>
                        <a:rPr lang="en-US" sz="1200" dirty="0"/>
                        <a:t>Introductory Algebra</a:t>
                      </a:r>
                    </a:p>
                  </a:txBody>
                  <a:tcPr/>
                </a:tc>
                <a:extLst>
                  <a:ext uri="{0D108BD9-81ED-4DB2-BD59-A6C34878D82A}">
                    <a16:rowId xmlns:a16="http://schemas.microsoft.com/office/drawing/2014/main" val="3480907254"/>
                  </a:ext>
                </a:extLst>
              </a:tr>
              <a:tr h="241788">
                <a:tc>
                  <a:txBody>
                    <a:bodyPr/>
                    <a:lstStyle/>
                    <a:p>
                      <a:r>
                        <a:rPr lang="en-US" sz="1200" dirty="0"/>
                        <a:t>MAT 108</a:t>
                      </a:r>
                    </a:p>
                  </a:txBody>
                  <a:tcPr/>
                </a:tc>
                <a:tc>
                  <a:txBody>
                    <a:bodyPr/>
                    <a:lstStyle/>
                    <a:p>
                      <a:r>
                        <a:rPr lang="en-US" sz="1200" dirty="0"/>
                        <a:t>Tutored Mathematics	</a:t>
                      </a:r>
                    </a:p>
                  </a:txBody>
                  <a:tcPr/>
                </a:tc>
                <a:extLst>
                  <a:ext uri="{0D108BD9-81ED-4DB2-BD59-A6C34878D82A}">
                    <a16:rowId xmlns:a16="http://schemas.microsoft.com/office/drawing/2014/main" val="3325681035"/>
                  </a:ext>
                </a:extLst>
              </a:tr>
              <a:tr h="241788">
                <a:tc>
                  <a:txBody>
                    <a:bodyPr/>
                    <a:lstStyle/>
                    <a:p>
                      <a:r>
                        <a:rPr lang="en-US" sz="1200" dirty="0"/>
                        <a:t>MAT 112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Mathematical Concepts and Applications</a:t>
                      </a:r>
                    </a:p>
                  </a:txBody>
                  <a:tcPr/>
                </a:tc>
                <a:extLst>
                  <a:ext uri="{0D108BD9-81ED-4DB2-BD59-A6C34878D82A}">
                    <a16:rowId xmlns:a16="http://schemas.microsoft.com/office/drawing/2014/main" val="2546632977"/>
                  </a:ext>
                </a:extLst>
              </a:tr>
              <a:tr h="241788">
                <a:tc>
                  <a:txBody>
                    <a:bodyPr/>
                    <a:lstStyle/>
                    <a:p>
                      <a:r>
                        <a:rPr lang="en-US" sz="1200" dirty="0"/>
                        <a:t>MAT</a:t>
                      </a:r>
                      <a:r>
                        <a:rPr lang="en-US" sz="1200" baseline="0" dirty="0"/>
                        <a:t> 120,121,122</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Intermediate Algebra</a:t>
                      </a:r>
                    </a:p>
                  </a:txBody>
                  <a:tcPr/>
                </a:tc>
                <a:extLst>
                  <a:ext uri="{0D108BD9-81ED-4DB2-BD59-A6C34878D82A}">
                    <a16:rowId xmlns:a16="http://schemas.microsoft.com/office/drawing/2014/main" val="2341005872"/>
                  </a:ext>
                </a:extLst>
              </a:tr>
              <a:tr h="241788">
                <a:tc>
                  <a:txBody>
                    <a:bodyPr/>
                    <a:lstStyle/>
                    <a:p>
                      <a:r>
                        <a:rPr lang="en-US" sz="1200" dirty="0"/>
                        <a:t>MAT 140,141,142</a:t>
                      </a:r>
                    </a:p>
                  </a:txBody>
                  <a:tcPr/>
                </a:tc>
                <a:tc>
                  <a:txBody>
                    <a:bodyPr/>
                    <a:lstStyle/>
                    <a:p>
                      <a:r>
                        <a:rPr lang="en-US" sz="1200" dirty="0"/>
                        <a:t>College Mathematics</a:t>
                      </a:r>
                    </a:p>
                  </a:txBody>
                  <a:tcPr/>
                </a:tc>
                <a:extLst>
                  <a:ext uri="{0D108BD9-81ED-4DB2-BD59-A6C34878D82A}">
                    <a16:rowId xmlns:a16="http://schemas.microsoft.com/office/drawing/2014/main" val="2565183544"/>
                  </a:ext>
                </a:extLst>
              </a:tr>
              <a:tr h="241788">
                <a:tc>
                  <a:txBody>
                    <a:bodyPr/>
                    <a:lstStyle/>
                    <a:p>
                      <a:r>
                        <a:rPr lang="en-US" sz="1200" dirty="0"/>
                        <a:t>MAT 150,151,152</a:t>
                      </a:r>
                    </a:p>
                  </a:txBody>
                  <a:tcPr/>
                </a:tc>
                <a:tc>
                  <a:txBody>
                    <a:bodyPr/>
                    <a:lstStyle/>
                    <a:p>
                      <a:r>
                        <a:rPr lang="en-US" sz="1200" dirty="0"/>
                        <a:t>College Algebra/Functions</a:t>
                      </a:r>
                    </a:p>
                  </a:txBody>
                  <a:tcPr/>
                </a:tc>
                <a:extLst>
                  <a:ext uri="{0D108BD9-81ED-4DB2-BD59-A6C34878D82A}">
                    <a16:rowId xmlns:a16="http://schemas.microsoft.com/office/drawing/2014/main" val="3924137737"/>
                  </a:ext>
                </a:extLst>
              </a:tr>
              <a:tr h="241788">
                <a:tc>
                  <a:txBody>
                    <a:bodyPr/>
                    <a:lstStyle/>
                    <a:p>
                      <a:r>
                        <a:rPr lang="en-US" sz="1200" i="0" kern="1200" dirty="0">
                          <a:solidFill>
                            <a:schemeClr val="dk1"/>
                          </a:solidFill>
                          <a:effectLst/>
                          <a:latin typeface="+mn-lt"/>
                          <a:ea typeface="+mn-ea"/>
                          <a:cs typeface="+mn-cs"/>
                        </a:rPr>
                        <a:t>MAT 182</a:t>
                      </a:r>
                      <a:endParaRPr lang="en-US" sz="1200" dirty="0"/>
                    </a:p>
                  </a:txBody>
                  <a:tcPr/>
                </a:tc>
                <a:tc>
                  <a:txBody>
                    <a:bodyPr/>
                    <a:lstStyle/>
                    <a:p>
                      <a:r>
                        <a:rPr lang="en-US" sz="1200" dirty="0"/>
                        <a:t>Plane Trigonometry</a:t>
                      </a:r>
                    </a:p>
                  </a:txBody>
                  <a:tcPr/>
                </a:tc>
                <a:extLst>
                  <a:ext uri="{0D108BD9-81ED-4DB2-BD59-A6C34878D82A}">
                    <a16:rowId xmlns:a16="http://schemas.microsoft.com/office/drawing/2014/main" val="1470301166"/>
                  </a:ext>
                </a:extLst>
              </a:tr>
              <a:tr h="241788">
                <a:tc>
                  <a:txBody>
                    <a:bodyPr/>
                    <a:lstStyle/>
                    <a:p>
                      <a:r>
                        <a:rPr lang="en-US" sz="1200" dirty="0"/>
                        <a:t>MAT 206 </a:t>
                      </a:r>
                    </a:p>
                  </a:txBody>
                  <a:tcPr/>
                </a:tc>
                <a:tc>
                  <a:txBody>
                    <a:bodyPr/>
                    <a:lstStyle/>
                    <a:p>
                      <a:r>
                        <a:rPr lang="en-US" sz="1200" dirty="0"/>
                        <a:t>Elements of Statistics</a:t>
                      </a:r>
                    </a:p>
                  </a:txBody>
                  <a:tcPr/>
                </a:tc>
                <a:extLst>
                  <a:ext uri="{0D108BD9-81ED-4DB2-BD59-A6C34878D82A}">
                    <a16:rowId xmlns:a16="http://schemas.microsoft.com/office/drawing/2014/main" val="2543242147"/>
                  </a:ext>
                </a:extLst>
              </a:tr>
              <a:tr h="241788">
                <a:tc>
                  <a:txBody>
                    <a:bodyPr/>
                    <a:lstStyle/>
                    <a:p>
                      <a:r>
                        <a:rPr lang="en-US" sz="1200" dirty="0"/>
                        <a:t>MAT 212,213 </a:t>
                      </a:r>
                    </a:p>
                  </a:txBody>
                  <a:tcPr/>
                </a:tc>
                <a:tc>
                  <a:txBody>
                    <a:bodyPr/>
                    <a:lstStyle/>
                    <a:p>
                      <a:r>
                        <a:rPr lang="en-US" sz="1200" dirty="0"/>
                        <a:t>Brief Calculus</a:t>
                      </a:r>
                    </a:p>
                  </a:txBody>
                  <a:tcPr/>
                </a:tc>
                <a:extLst>
                  <a:ext uri="{0D108BD9-81ED-4DB2-BD59-A6C34878D82A}">
                    <a16:rowId xmlns:a16="http://schemas.microsoft.com/office/drawing/2014/main" val="1626466143"/>
                  </a:ext>
                </a:extLst>
              </a:tr>
              <a:tr h="241788">
                <a:tc>
                  <a:txBody>
                    <a:bodyPr/>
                    <a:lstStyle/>
                    <a:p>
                      <a:r>
                        <a:rPr lang="en-US" sz="1200" dirty="0"/>
                        <a:t>MAT 220,221</a:t>
                      </a:r>
                    </a:p>
                  </a:txBody>
                  <a:tcPr/>
                </a:tc>
                <a:tc>
                  <a:txBody>
                    <a:bodyPr/>
                    <a:lstStyle/>
                    <a:p>
                      <a:r>
                        <a:rPr lang="en-US" sz="1200" dirty="0"/>
                        <a:t>Calculus with Analytic Geometry I</a:t>
                      </a:r>
                    </a:p>
                  </a:txBody>
                  <a:tcPr/>
                </a:tc>
                <a:extLst>
                  <a:ext uri="{0D108BD9-81ED-4DB2-BD59-A6C34878D82A}">
                    <a16:rowId xmlns:a16="http://schemas.microsoft.com/office/drawing/2014/main" val="37627206"/>
                  </a:ext>
                </a:extLst>
              </a:tr>
              <a:tr h="241788">
                <a:tc>
                  <a:txBody>
                    <a:bodyPr/>
                    <a:lstStyle/>
                    <a:p>
                      <a:r>
                        <a:rPr lang="en-US" sz="1200" dirty="0"/>
                        <a:t>MAT 231</a:t>
                      </a:r>
                    </a:p>
                  </a:txBody>
                  <a:tcPr/>
                </a:tc>
                <a:tc>
                  <a:txBody>
                    <a:bodyPr/>
                    <a:lstStyle/>
                    <a:p>
                      <a:r>
                        <a:rPr lang="en-US" sz="1200" dirty="0"/>
                        <a:t>Calculus with Analytic Geometry II</a:t>
                      </a:r>
                    </a:p>
                  </a:txBody>
                  <a:tcPr/>
                </a:tc>
                <a:extLst>
                  <a:ext uri="{0D108BD9-81ED-4DB2-BD59-A6C34878D82A}">
                    <a16:rowId xmlns:a16="http://schemas.microsoft.com/office/drawing/2014/main" val="1108996302"/>
                  </a:ext>
                </a:extLst>
              </a:tr>
              <a:tr h="241788">
                <a:tc>
                  <a:txBody>
                    <a:bodyPr/>
                    <a:lstStyle/>
                    <a:p>
                      <a:r>
                        <a:rPr lang="en-US" sz="1200" dirty="0"/>
                        <a:t>MAT 241</a:t>
                      </a:r>
                    </a:p>
                  </a:txBody>
                  <a:tcPr/>
                </a:tc>
                <a:tc>
                  <a:txBody>
                    <a:bodyPr/>
                    <a:lstStyle/>
                    <a:p>
                      <a:r>
                        <a:rPr lang="en-US" sz="1200" dirty="0"/>
                        <a:t>Calculus with Analytic Geometry III</a:t>
                      </a:r>
                    </a:p>
                  </a:txBody>
                  <a:tcPr/>
                </a:tc>
                <a:extLst>
                  <a:ext uri="{0D108BD9-81ED-4DB2-BD59-A6C34878D82A}">
                    <a16:rowId xmlns:a16="http://schemas.microsoft.com/office/drawing/2014/main" val="1501939364"/>
                  </a:ext>
                </a:extLst>
              </a:tr>
              <a:tr h="241788">
                <a:tc>
                  <a:txBody>
                    <a:bodyPr/>
                    <a:lstStyle/>
                    <a:p>
                      <a:r>
                        <a:rPr lang="en-US" sz="1200" dirty="0"/>
                        <a:t>MAT 298</a:t>
                      </a:r>
                    </a:p>
                  </a:txBody>
                  <a:tcPr/>
                </a:tc>
                <a:tc>
                  <a:txBody>
                    <a:bodyPr/>
                    <a:lstStyle/>
                    <a:p>
                      <a:r>
                        <a:rPr lang="en-US" sz="1200" dirty="0"/>
                        <a:t>Special Projects</a:t>
                      </a:r>
                    </a:p>
                  </a:txBody>
                  <a:tcPr/>
                </a:tc>
                <a:extLst>
                  <a:ext uri="{0D108BD9-81ED-4DB2-BD59-A6C34878D82A}">
                    <a16:rowId xmlns:a16="http://schemas.microsoft.com/office/drawing/2014/main" val="255066414"/>
                  </a:ext>
                </a:extLst>
              </a:tr>
            </a:tbl>
          </a:graphicData>
        </a:graphic>
      </p:graphicFrame>
    </p:spTree>
    <p:extLst>
      <p:ext uri="{BB962C8B-B14F-4D97-AF65-F5344CB8AC3E}">
        <p14:creationId xmlns:p14="http://schemas.microsoft.com/office/powerpoint/2010/main" val="4142959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1666" y="1131769"/>
            <a:ext cx="8163251" cy="2918930"/>
          </a:xfrm>
        </p:spPr>
        <p:txBody>
          <a:bodyPr anchor="t">
            <a:noAutofit/>
          </a:bodyPr>
          <a:lstStyle/>
          <a:p>
            <a:pPr algn="l">
              <a:lnSpc>
                <a:spcPct val="80000"/>
              </a:lnSpc>
            </a:pPr>
            <a:r>
              <a:rPr lang="en-US" sz="2600" b="1" dirty="0">
                <a:solidFill>
                  <a:srgbClr val="234481"/>
                </a:solidFill>
                <a:latin typeface="Arial"/>
                <a:cs typeface="Arial"/>
              </a:rPr>
              <a:t>Initial Math Placement of Boot Camp Participants</a:t>
            </a:r>
            <a:br>
              <a:rPr lang="en-US" sz="2600" b="1" dirty="0">
                <a:latin typeface="Arial"/>
                <a:cs typeface="Arial"/>
              </a:rPr>
            </a:br>
            <a:endParaRPr lang="en-US" sz="2200" dirty="0">
              <a:solidFill>
                <a:srgbClr val="234481"/>
              </a:solidFill>
              <a:latin typeface="Arial"/>
              <a:cs typeface="Arial"/>
            </a:endParaRPr>
          </a:p>
        </p:txBody>
      </p:sp>
      <p:sp>
        <p:nvSpPr>
          <p:cNvPr id="7"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8"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pic>
        <p:nvPicPr>
          <p:cNvPr id="5122" name="Picture 2" descr="https://lh5.googleusercontent.com/pVdNnsUuj5vZQL02asP9Ij_zeo1i00GjlGWrGBtPic0BWtw7uw-gzXyE0cxJfJIZ30VrWe2uMR14NbcbETOf_NpNug69uTHk3Mz0wx6EuVY2lZdetTXh_fpc_QD_uKbLTrgj0w7bcbI">
            <a:extLst>
              <a:ext uri="{FF2B5EF4-FFF2-40B4-BE49-F238E27FC236}">
                <a16:creationId xmlns:a16="http://schemas.microsoft.com/office/drawing/2014/main" id="{5E3795EB-D385-EC46-A0D8-B5CC2F72D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1856165"/>
            <a:ext cx="6972300" cy="406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992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7725" y="1119242"/>
            <a:ext cx="7619870" cy="2918930"/>
          </a:xfrm>
        </p:spPr>
        <p:txBody>
          <a:bodyPr anchor="t">
            <a:noAutofit/>
          </a:bodyPr>
          <a:lstStyle/>
          <a:p>
            <a:pPr algn="l">
              <a:lnSpc>
                <a:spcPct val="80000"/>
              </a:lnSpc>
            </a:pPr>
            <a:r>
              <a:rPr lang="en-US" sz="2600" b="1" dirty="0">
                <a:solidFill>
                  <a:srgbClr val="234481"/>
                </a:solidFill>
                <a:latin typeface="Arial"/>
                <a:cs typeface="Arial"/>
              </a:rPr>
              <a:t>Initial Math Placement of Students Who Chose to (Re-)Take Placement Test After Boot Camp</a:t>
            </a:r>
          </a:p>
        </p:txBody>
      </p:sp>
      <p:sp>
        <p:nvSpPr>
          <p:cNvPr id="7"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8"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pic>
        <p:nvPicPr>
          <p:cNvPr id="2050" name="Picture 2" descr="https://lh5.googleusercontent.com/mb6NGMF598-3OOBGolYVDZgSVxgRVqZf8SAgEVX6WaX2PgZoolkzch2wER55gWzs8sLGNDdNcs_myOuLeFo-ZioP4NFAf3wgaCJ2pq0nUtPvMqHOFeGKjYGujm6nHFixAij_t7-L77E">
            <a:extLst>
              <a:ext uri="{FF2B5EF4-FFF2-40B4-BE49-F238E27FC236}">
                <a16:creationId xmlns:a16="http://schemas.microsoft.com/office/drawing/2014/main" id="{AB4AB0E5-E494-42B9-BAC0-AC2D544A5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7988"/>
            <a:ext cx="9144000" cy="302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7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7725" y="1119242"/>
            <a:ext cx="7448550" cy="2918930"/>
          </a:xfrm>
        </p:spPr>
        <p:txBody>
          <a:bodyPr anchor="t">
            <a:noAutofit/>
          </a:bodyPr>
          <a:lstStyle/>
          <a:p>
            <a:pPr algn="l">
              <a:lnSpc>
                <a:spcPct val="80000"/>
              </a:lnSpc>
            </a:pPr>
            <a:r>
              <a:rPr lang="en-US" sz="2600" b="1" dirty="0">
                <a:solidFill>
                  <a:srgbClr val="234481"/>
                </a:solidFill>
                <a:latin typeface="Arial"/>
                <a:cs typeface="Arial"/>
              </a:rPr>
              <a:t>Math Placement for Students Testing After Boot Camp</a:t>
            </a:r>
          </a:p>
        </p:txBody>
      </p:sp>
      <p:sp>
        <p:nvSpPr>
          <p:cNvPr id="7"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8"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pic>
        <p:nvPicPr>
          <p:cNvPr id="3074" name="Picture 2" descr="https://lh4.googleusercontent.com/q8-03LI56PMY4H7iBLgQbnibMviGxSWSBBdqtMwosJUQYVSrcBhvsKZt_F7Qxq1dqer10DuzhlFyUJka0bRZAJyimQjR9ATJ0ahaGYpUUa1Hcx8hvRBWZ8UKfTm3KXOtN3uYADz91_Y">
            <a:extLst>
              <a:ext uri="{FF2B5EF4-FFF2-40B4-BE49-F238E27FC236}">
                <a16:creationId xmlns:a16="http://schemas.microsoft.com/office/drawing/2014/main" id="{129B3E8F-183A-4B9F-986C-897B689C0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113"/>
            <a:ext cx="9144000" cy="302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097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7725" y="1119242"/>
            <a:ext cx="7448550" cy="2918930"/>
          </a:xfrm>
        </p:spPr>
        <p:txBody>
          <a:bodyPr anchor="t">
            <a:noAutofit/>
          </a:bodyPr>
          <a:lstStyle/>
          <a:p>
            <a:pPr algn="l">
              <a:lnSpc>
                <a:spcPct val="80000"/>
              </a:lnSpc>
            </a:pPr>
            <a:r>
              <a:rPr lang="en-US" sz="2600" b="1" dirty="0">
                <a:solidFill>
                  <a:srgbClr val="234481"/>
                </a:solidFill>
                <a:latin typeface="Arial"/>
                <a:cs typeface="Arial"/>
              </a:rPr>
              <a:t>Math levels skipped overall</a:t>
            </a:r>
          </a:p>
        </p:txBody>
      </p:sp>
      <p:sp>
        <p:nvSpPr>
          <p:cNvPr id="7"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8"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pic>
        <p:nvPicPr>
          <p:cNvPr id="1026" name="Picture 2" descr="https://lh4.googleusercontent.com/zXFwDDq6MyDPgWKxyb4ZUaNBMqrLJDS9KYy4KNSTICrEYo_9L1DzX78pDjZVn9kBIrKwS5rG3A2pxljxtfzDIg20wlOvspe1L6DfvXMRiQVd7-pw57jEbcuG-mx99hOcKsdM5Sr-ypw">
            <a:extLst>
              <a:ext uri="{FF2B5EF4-FFF2-40B4-BE49-F238E27FC236}">
                <a16:creationId xmlns:a16="http://schemas.microsoft.com/office/drawing/2014/main" id="{A66BCC6A-4E47-4B35-8416-3C0A7E7AA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8175"/>
            <a:ext cx="9144000" cy="304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86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7725" y="826592"/>
            <a:ext cx="7448550" cy="2918930"/>
          </a:xfrm>
        </p:spPr>
        <p:txBody>
          <a:bodyPr anchor="t">
            <a:noAutofit/>
          </a:bodyPr>
          <a:lstStyle/>
          <a:p>
            <a:pPr algn="l">
              <a:lnSpc>
                <a:spcPct val="80000"/>
              </a:lnSpc>
            </a:pPr>
            <a:r>
              <a:rPr lang="en-US" sz="2600" b="1" dirty="0">
                <a:solidFill>
                  <a:srgbClr val="234481"/>
                </a:solidFill>
                <a:latin typeface="Arial"/>
                <a:cs typeface="Arial"/>
              </a:rPr>
              <a:t>Fall 2018 Grades for Students Who Participated in Summer Boot Camp</a:t>
            </a:r>
            <a:endParaRPr lang="en-US" sz="2200" dirty="0">
              <a:solidFill>
                <a:srgbClr val="234481"/>
              </a:solidFill>
              <a:latin typeface="Arial"/>
              <a:cs typeface="Arial"/>
            </a:endParaRPr>
          </a:p>
        </p:txBody>
      </p:sp>
      <p:sp>
        <p:nvSpPr>
          <p:cNvPr id="7"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8"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
        <p:nvSpPr>
          <p:cNvPr id="3" name="Rectangle 2">
            <a:extLst>
              <a:ext uri="{FF2B5EF4-FFF2-40B4-BE49-F238E27FC236}">
                <a16:creationId xmlns:a16="http://schemas.microsoft.com/office/drawing/2014/main" id="{3144748B-7459-48C2-8A02-63267DFBFA71}"/>
              </a:ext>
            </a:extLst>
          </p:cNvPr>
          <p:cNvSpPr/>
          <p:nvPr/>
        </p:nvSpPr>
        <p:spPr>
          <a:xfrm>
            <a:off x="4453217" y="3244334"/>
            <a:ext cx="237566" cy="369332"/>
          </a:xfrm>
          <a:prstGeom prst="rect">
            <a:avLst/>
          </a:prstGeom>
        </p:spPr>
        <p:txBody>
          <a:bodyPr wrap="none">
            <a:spAutoFit/>
          </a:bodyPr>
          <a:lstStyle/>
          <a:p>
            <a:r>
              <a:rPr lang="en-US" dirty="0"/>
              <a:t> </a:t>
            </a:r>
          </a:p>
        </p:txBody>
      </p:sp>
      <p:pic>
        <p:nvPicPr>
          <p:cNvPr id="5" name="Picture 4"/>
          <p:cNvPicPr>
            <a:picLocks noChangeAspect="1"/>
          </p:cNvPicPr>
          <p:nvPr/>
        </p:nvPicPr>
        <p:blipFill>
          <a:blip r:embed="rId3"/>
          <a:stretch>
            <a:fillRect/>
          </a:stretch>
        </p:blipFill>
        <p:spPr>
          <a:xfrm>
            <a:off x="931617" y="1513403"/>
            <a:ext cx="6524625" cy="4200525"/>
          </a:xfrm>
          <a:prstGeom prst="rect">
            <a:avLst/>
          </a:prstGeom>
        </p:spPr>
      </p:pic>
    </p:spTree>
    <p:extLst>
      <p:ext uri="{BB962C8B-B14F-4D97-AF65-F5344CB8AC3E}">
        <p14:creationId xmlns:p14="http://schemas.microsoft.com/office/powerpoint/2010/main" val="4274670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1" y="6117797"/>
            <a:ext cx="9144001"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500" b="1" dirty="0">
                <a:solidFill>
                  <a:schemeClr val="tx1"/>
                </a:solidFill>
                <a:latin typeface="Arial"/>
                <a:cs typeface="Arial"/>
              </a:rPr>
              <a:t>mesacc.edu/fss</a:t>
            </a:r>
          </a:p>
        </p:txBody>
      </p:sp>
      <p:sp>
        <p:nvSpPr>
          <p:cNvPr id="2" name="TextBox 1"/>
          <p:cNvSpPr txBox="1"/>
          <p:nvPr/>
        </p:nvSpPr>
        <p:spPr>
          <a:xfrm>
            <a:off x="-1" y="2110258"/>
            <a:ext cx="9144001" cy="938719"/>
          </a:xfrm>
          <a:prstGeom prst="rect">
            <a:avLst/>
          </a:prstGeom>
          <a:noFill/>
        </p:spPr>
        <p:txBody>
          <a:bodyPr wrap="square" rtlCol="0">
            <a:spAutoFit/>
          </a:bodyPr>
          <a:lstStyle/>
          <a:p>
            <a:pPr algn="ctr"/>
            <a:r>
              <a:rPr lang="en-US" sz="5500" dirty="0">
                <a:solidFill>
                  <a:schemeClr val="bg1"/>
                </a:solidFill>
                <a:latin typeface="Arial Black"/>
                <a:cs typeface="Arial Black"/>
              </a:rPr>
              <a:t>Levels of Boot Camp</a:t>
            </a:r>
          </a:p>
        </p:txBody>
      </p:sp>
      <p:sp>
        <p:nvSpPr>
          <p:cNvPr id="6"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668872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AD77A-5C6D-1746-9CD5-E15B75AFA4CC}"/>
              </a:ext>
            </a:extLst>
          </p:cNvPr>
          <p:cNvSpPr/>
          <p:nvPr/>
        </p:nvSpPr>
        <p:spPr>
          <a:xfrm>
            <a:off x="1817914" y="1913571"/>
            <a:ext cx="5910943" cy="3272691"/>
          </a:xfrm>
          <a:prstGeom prst="rect">
            <a:avLst/>
          </a:prstGeom>
        </p:spPr>
        <p:txBody>
          <a:bodyPr wrap="square">
            <a:spAutoFit/>
          </a:bodyPr>
          <a:lstStyle/>
          <a:p>
            <a:pPr fontAlgn="base">
              <a:spcAft>
                <a:spcPts val="1600"/>
              </a:spcAft>
            </a:pPr>
            <a:r>
              <a:rPr lang="en-US" dirty="0">
                <a:solidFill>
                  <a:srgbClr val="000000"/>
                </a:solidFill>
                <a:latin typeface="Arial" panose="020B0604020202020204" pitchFamily="34" charset="0"/>
              </a:rPr>
              <a:t>Math Foundations 1: Ideal for students needing a review of Fractions, Decimals, and Percents.</a:t>
            </a:r>
          </a:p>
          <a:p>
            <a:pPr fontAlgn="base">
              <a:spcAft>
                <a:spcPts val="1600"/>
              </a:spcAft>
            </a:pPr>
            <a:br>
              <a:rPr lang="en-US" dirty="0"/>
            </a:br>
            <a:r>
              <a:rPr lang="en-US" dirty="0">
                <a:solidFill>
                  <a:srgbClr val="000000"/>
                </a:solidFill>
                <a:latin typeface="Arial" panose="020B0604020202020204" pitchFamily="34" charset="0"/>
              </a:rPr>
              <a:t>Math Foundations 2: Ideal for students entering MAT12X Intermediate Algebra or MAT14X College Mathematics.</a:t>
            </a:r>
          </a:p>
          <a:p>
            <a:br>
              <a:rPr lang="en-US" dirty="0"/>
            </a:br>
            <a:r>
              <a:rPr lang="en-US" dirty="0">
                <a:solidFill>
                  <a:srgbClr val="000000"/>
                </a:solidFill>
                <a:latin typeface="Arial" panose="020B0604020202020204" pitchFamily="34" charset="0"/>
              </a:rPr>
              <a:t>Math Foundations 3: Ideal for students entering MAT15X  - College Algebra needing a review of Intermediate Algebra. Also open to students testing into MAT182/187 Trigonometry and Precalculus.</a:t>
            </a:r>
            <a:endParaRPr lang="en-US" dirty="0"/>
          </a:p>
        </p:txBody>
      </p:sp>
      <p:pic>
        <p:nvPicPr>
          <p:cNvPr id="3" name="Picture 2">
            <a:extLst>
              <a:ext uri="{FF2B5EF4-FFF2-40B4-BE49-F238E27FC236}">
                <a16:creationId xmlns:a16="http://schemas.microsoft.com/office/drawing/2014/main" id="{2C5D4B6E-18FB-7148-ABEC-92713426F9AE}"/>
              </a:ext>
            </a:extLst>
          </p:cNvPr>
          <p:cNvPicPr>
            <a:picLocks noChangeAspect="1"/>
          </p:cNvPicPr>
          <p:nvPr/>
        </p:nvPicPr>
        <p:blipFill>
          <a:blip r:embed="rId2">
            <a:alphaModFix amt="44000"/>
          </a:blip>
          <a:stretch>
            <a:fillRect/>
          </a:stretch>
        </p:blipFill>
        <p:spPr>
          <a:xfrm>
            <a:off x="-86428" y="0"/>
            <a:ext cx="9343503" cy="6857999"/>
          </a:xfrm>
          <a:prstGeom prst="rect">
            <a:avLst/>
          </a:prstGeom>
          <a:effectLst>
            <a:glow rad="317500">
              <a:schemeClr val="accent1">
                <a:alpha val="0"/>
              </a:schemeClr>
            </a:glow>
          </a:effectLst>
        </p:spPr>
      </p:pic>
    </p:spTree>
    <p:extLst>
      <p:ext uri="{BB962C8B-B14F-4D97-AF65-F5344CB8AC3E}">
        <p14:creationId xmlns:p14="http://schemas.microsoft.com/office/powerpoint/2010/main" val="279155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46745"/>
            <a:ext cx="6492173" cy="700701"/>
          </a:xfrm>
        </p:spPr>
        <p:txBody>
          <a:bodyPr anchor="t">
            <a:normAutofit fontScale="90000"/>
          </a:bodyPr>
          <a:lstStyle/>
          <a:p>
            <a:pPr algn="l">
              <a:lnSpc>
                <a:spcPct val="80000"/>
              </a:lnSpc>
            </a:pPr>
            <a:r>
              <a:rPr lang="en-US" b="1" dirty="0">
                <a:solidFill>
                  <a:srgbClr val="234481"/>
                </a:solidFill>
                <a:latin typeface="Arial"/>
                <a:cs typeface="Arial"/>
              </a:rPr>
              <a:t>Foundations 1 Outline</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92404"/>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a:rPr>
              <a:t>mesacc.edu/fss</a:t>
            </a:r>
          </a:p>
        </p:txBody>
      </p:sp>
      <p:sp>
        <p:nvSpPr>
          <p:cNvPr id="5" name="TextBox 4"/>
          <p:cNvSpPr txBox="1"/>
          <p:nvPr/>
        </p:nvSpPr>
        <p:spPr>
          <a:xfrm>
            <a:off x="1966026" y="3307947"/>
            <a:ext cx="6492173" cy="255454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
                <a:srgbClr val="B70233"/>
              </a:buClr>
              <a:buSzPct val="150000"/>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Subtitle 2"/>
          <p:cNvSpPr txBox="1">
            <a:spLocks/>
          </p:cNvSpPr>
          <p:nvPr/>
        </p:nvSpPr>
        <p:spPr>
          <a:xfrm>
            <a:off x="0" y="6110156"/>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500" b="1" dirty="0">
                <a:solidFill>
                  <a:prstClr val="white"/>
                </a:solidFill>
                <a:latin typeface="Arial"/>
                <a:cs typeface="Arial"/>
              </a:rPr>
              <a:t>Foundations for Student Success</a:t>
            </a:r>
            <a:endParaRPr kumimoji="0" lang="en-US" sz="1500" b="1" i="0" u="none" strike="noStrike" kern="1200" cap="none" spc="0" normalizeH="0" baseline="0" noProof="0" dirty="0">
              <a:ln>
                <a:noFill/>
              </a:ln>
              <a:solidFill>
                <a:prstClr val="white"/>
              </a:solidFill>
              <a:effectLst/>
              <a:uLnTx/>
              <a:uFillTx/>
              <a:latin typeface="Arial"/>
              <a:ea typeface="+mn-ea"/>
              <a:cs typeface="Arial"/>
            </a:endParaRPr>
          </a:p>
        </p:txBody>
      </p:sp>
      <p:graphicFrame>
        <p:nvGraphicFramePr>
          <p:cNvPr id="6" name="Table 5">
            <a:extLst>
              <a:ext uri="{FF2B5EF4-FFF2-40B4-BE49-F238E27FC236}">
                <a16:creationId xmlns:a16="http://schemas.microsoft.com/office/drawing/2014/main" id="{9E8478E7-B7B7-E547-9AA5-C81BF5CBFA5D}"/>
              </a:ext>
            </a:extLst>
          </p:cNvPr>
          <p:cNvGraphicFramePr>
            <a:graphicFrameLocks noGrp="1"/>
          </p:cNvGraphicFramePr>
          <p:nvPr>
            <p:extLst>
              <p:ext uri="{D42A27DB-BD31-4B8C-83A1-F6EECF244321}">
                <p14:modId xmlns:p14="http://schemas.microsoft.com/office/powerpoint/2010/main" val="3131457583"/>
              </p:ext>
            </p:extLst>
          </p:nvPr>
        </p:nvGraphicFramePr>
        <p:xfrm>
          <a:off x="1966026" y="2420688"/>
          <a:ext cx="6945924" cy="2016624"/>
        </p:xfrm>
        <a:graphic>
          <a:graphicData uri="http://schemas.openxmlformats.org/drawingml/2006/table">
            <a:tbl>
              <a:tblPr/>
              <a:tblGrid>
                <a:gridCol w="1697371">
                  <a:extLst>
                    <a:ext uri="{9D8B030D-6E8A-4147-A177-3AD203B41FA5}">
                      <a16:colId xmlns:a16="http://schemas.microsoft.com/office/drawing/2014/main" val="334718013"/>
                    </a:ext>
                  </a:extLst>
                </a:gridCol>
                <a:gridCol w="1775591">
                  <a:extLst>
                    <a:ext uri="{9D8B030D-6E8A-4147-A177-3AD203B41FA5}">
                      <a16:colId xmlns:a16="http://schemas.microsoft.com/office/drawing/2014/main" val="1815801315"/>
                    </a:ext>
                  </a:extLst>
                </a:gridCol>
                <a:gridCol w="1736481">
                  <a:extLst>
                    <a:ext uri="{9D8B030D-6E8A-4147-A177-3AD203B41FA5}">
                      <a16:colId xmlns:a16="http://schemas.microsoft.com/office/drawing/2014/main" val="2904881701"/>
                    </a:ext>
                  </a:extLst>
                </a:gridCol>
                <a:gridCol w="1736481">
                  <a:extLst>
                    <a:ext uri="{9D8B030D-6E8A-4147-A177-3AD203B41FA5}">
                      <a16:colId xmlns:a16="http://schemas.microsoft.com/office/drawing/2014/main" val="1786434652"/>
                    </a:ext>
                  </a:extLst>
                </a:gridCol>
              </a:tblGrid>
              <a:tr h="0">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1</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2</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3</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4</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3486308"/>
                  </a:ext>
                </a:extLst>
              </a:tr>
              <a:tr h="1455970">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Fractions</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Fractions, Decimals, Percents</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Ratios, Proportions</a:t>
                      </a:r>
                      <a:endParaRPr lang="en-US" sz="1800" dirty="0">
                        <a:effectLst/>
                      </a:endParaRPr>
                    </a:p>
                    <a:p>
                      <a:pPr rtl="0" fontAlgn="t">
                        <a:spcBef>
                          <a:spcPts val="0"/>
                        </a:spcBef>
                        <a:spcAft>
                          <a:spcPts val="0"/>
                        </a:spcAft>
                      </a:pPr>
                      <a:r>
                        <a:rPr lang="en-US" sz="1800" b="0" i="0" u="none" strike="noStrike" dirty="0">
                          <a:solidFill>
                            <a:srgbClr val="000000"/>
                          </a:solidFill>
                          <a:effectLst/>
                          <a:latin typeface="Arial" panose="020B0604020202020204" pitchFamily="34" charset="0"/>
                        </a:rPr>
                        <a:t>(Optional: Geometry and Statistics)</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Order of Operations Basic Solving Equations</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6941367"/>
                  </a:ext>
                </a:extLst>
              </a:tr>
            </a:tbl>
          </a:graphicData>
        </a:graphic>
      </p:graphicFrame>
    </p:spTree>
    <p:extLst>
      <p:ext uri="{BB962C8B-B14F-4D97-AF65-F5344CB8AC3E}">
        <p14:creationId xmlns:p14="http://schemas.microsoft.com/office/powerpoint/2010/main" val="2875266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46745"/>
            <a:ext cx="6492173" cy="2152656"/>
          </a:xfrm>
        </p:spPr>
        <p:txBody>
          <a:bodyPr anchor="t">
            <a:normAutofit/>
          </a:bodyPr>
          <a:lstStyle/>
          <a:p>
            <a:pPr algn="l">
              <a:lnSpc>
                <a:spcPct val="80000"/>
              </a:lnSpc>
            </a:pPr>
            <a:r>
              <a:rPr lang="en-US" sz="3600" b="1" dirty="0">
                <a:solidFill>
                  <a:srgbClr val="234481"/>
                </a:solidFill>
                <a:latin typeface="Arial"/>
                <a:cs typeface="Arial"/>
              </a:rPr>
              <a:t>Purpose of Math Boot Camp</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5" name="TextBox 4"/>
          <p:cNvSpPr txBox="1"/>
          <p:nvPr/>
        </p:nvSpPr>
        <p:spPr>
          <a:xfrm>
            <a:off x="1966026" y="1705709"/>
            <a:ext cx="6492173" cy="4156784"/>
          </a:xfrm>
          <a:prstGeom prst="rect">
            <a:avLst/>
          </a:prstGeom>
          <a:noFill/>
        </p:spPr>
        <p:txBody>
          <a:bodyPr wrap="square" rtlCol="0">
            <a:noAutofit/>
          </a:bodyPr>
          <a:lstStyle/>
          <a:p>
            <a:pPr marL="285750" indent="-285750" fontAlgn="base">
              <a:buFont typeface="Wingdings" pitchFamily="2" charset="2"/>
              <a:buChar char="Ø"/>
            </a:pPr>
            <a:r>
              <a:rPr lang="en-US" sz="2800" dirty="0"/>
              <a:t>Strengthen and refresh math concepts</a:t>
            </a:r>
          </a:p>
          <a:p>
            <a:pPr fontAlgn="base"/>
            <a:endParaRPr lang="en-US" sz="2800" dirty="0"/>
          </a:p>
          <a:p>
            <a:pPr marL="285750" indent="-285750" fontAlgn="base">
              <a:buFont typeface="Wingdings" pitchFamily="2" charset="2"/>
              <a:buChar char="Ø"/>
            </a:pPr>
            <a:r>
              <a:rPr lang="en-US" sz="2800" dirty="0"/>
              <a:t>Reduce math anxiety</a:t>
            </a:r>
          </a:p>
          <a:p>
            <a:pPr marL="285750" indent="-285750" fontAlgn="base">
              <a:buFont typeface="Wingdings" pitchFamily="2" charset="2"/>
              <a:buChar char="Ø"/>
            </a:pPr>
            <a:endParaRPr lang="en-US" sz="2800" dirty="0"/>
          </a:p>
          <a:p>
            <a:pPr marL="285750" indent="-285750" fontAlgn="base">
              <a:buFont typeface="Wingdings" pitchFamily="2" charset="2"/>
              <a:buChar char="Ø"/>
            </a:pPr>
            <a:r>
              <a:rPr lang="en-US" sz="2800" dirty="0"/>
              <a:t>Improve placement test scores (using Next Gen Accuplacer)</a:t>
            </a:r>
          </a:p>
          <a:p>
            <a:pPr marL="285750" indent="-285750" fontAlgn="base">
              <a:buFont typeface="Wingdings" pitchFamily="2" charset="2"/>
              <a:buChar char="Ø"/>
            </a:pPr>
            <a:endParaRPr lang="en-US" sz="2800" dirty="0"/>
          </a:p>
          <a:p>
            <a:pPr marL="285750" indent="-285750" fontAlgn="base">
              <a:buFont typeface="Wingdings" pitchFamily="2" charset="2"/>
              <a:buChar char="Ø"/>
            </a:pPr>
            <a:r>
              <a:rPr lang="en-US" sz="2800" dirty="0"/>
              <a:t>Prep for entrance exams (HESI, ASVAB)</a:t>
            </a:r>
          </a:p>
          <a:p>
            <a:pPr>
              <a:buClr>
                <a:srgbClr val="B70233"/>
              </a:buClr>
              <a:buSzPct val="150000"/>
            </a:pPr>
            <a:r>
              <a:rPr lang="en-US" sz="2000" b="1" dirty="0">
                <a:latin typeface="Arial"/>
                <a:cs typeface="Arial"/>
              </a:rPr>
              <a:t> </a:t>
            </a:r>
            <a:br>
              <a:rPr lang="en-US" sz="2000" b="1" dirty="0">
                <a:latin typeface="Arial"/>
                <a:cs typeface="Arial"/>
              </a:rPr>
            </a:br>
            <a:endParaRPr lang="en-US" sz="2000" b="1" dirty="0">
              <a:latin typeface="Arial"/>
              <a:cs typeface="Arial"/>
            </a:endParaRPr>
          </a:p>
        </p:txBody>
      </p:sp>
      <p:sp>
        <p:nvSpPr>
          <p:cNvPr id="7"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2480764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46745"/>
            <a:ext cx="6492173" cy="718286"/>
          </a:xfrm>
        </p:spPr>
        <p:txBody>
          <a:bodyPr anchor="t">
            <a:normAutofit fontScale="90000"/>
          </a:bodyPr>
          <a:lstStyle/>
          <a:p>
            <a:pPr algn="l">
              <a:lnSpc>
                <a:spcPct val="80000"/>
              </a:lnSpc>
            </a:pPr>
            <a:r>
              <a:rPr lang="en-US" b="1" dirty="0">
                <a:solidFill>
                  <a:srgbClr val="234481"/>
                </a:solidFill>
                <a:latin typeface="Arial"/>
                <a:cs typeface="Arial"/>
              </a:rPr>
              <a:t>Foundations 2 Outline</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a:rPr>
              <a:t>mesacc.edu/fss</a:t>
            </a:r>
          </a:p>
        </p:txBody>
      </p:sp>
      <p:sp>
        <p:nvSpPr>
          <p:cNvPr id="5" name="TextBox 4"/>
          <p:cNvSpPr txBox="1"/>
          <p:nvPr/>
        </p:nvSpPr>
        <p:spPr>
          <a:xfrm>
            <a:off x="1966026" y="3307947"/>
            <a:ext cx="6492173" cy="255454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
                <a:srgbClr val="B70233"/>
              </a:buClr>
              <a:buSzPct val="150000"/>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Subtitle 2"/>
          <p:cNvSpPr txBox="1">
            <a:spLocks/>
          </p:cNvSpPr>
          <p:nvPr/>
        </p:nvSpPr>
        <p:spPr>
          <a:xfrm>
            <a:off x="0" y="609988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defRPr/>
            </a:pPr>
            <a:r>
              <a:rPr lang="en-US" sz="1500" b="1" dirty="0">
                <a:solidFill>
                  <a:prstClr val="white"/>
                </a:solidFill>
                <a:latin typeface="Arial"/>
                <a:cs typeface="Arial"/>
              </a:rPr>
              <a:t>Foundations for Student Success</a:t>
            </a:r>
          </a:p>
        </p:txBody>
      </p:sp>
      <p:graphicFrame>
        <p:nvGraphicFramePr>
          <p:cNvPr id="6" name="Table 5">
            <a:extLst>
              <a:ext uri="{FF2B5EF4-FFF2-40B4-BE49-F238E27FC236}">
                <a16:creationId xmlns:a16="http://schemas.microsoft.com/office/drawing/2014/main" id="{530833F4-DB11-BE46-A8A8-C4785DDA7FD5}"/>
              </a:ext>
            </a:extLst>
          </p:cNvPr>
          <p:cNvGraphicFramePr>
            <a:graphicFrameLocks noGrp="1"/>
          </p:cNvGraphicFramePr>
          <p:nvPr>
            <p:extLst>
              <p:ext uri="{D42A27DB-BD31-4B8C-83A1-F6EECF244321}">
                <p14:modId xmlns:p14="http://schemas.microsoft.com/office/powerpoint/2010/main" val="528609791"/>
              </p:ext>
            </p:extLst>
          </p:nvPr>
        </p:nvGraphicFramePr>
        <p:xfrm>
          <a:off x="1959463" y="2420688"/>
          <a:ext cx="6910755" cy="1886483"/>
        </p:xfrm>
        <a:graphic>
          <a:graphicData uri="http://schemas.openxmlformats.org/drawingml/2006/table">
            <a:tbl>
              <a:tblPr/>
              <a:tblGrid>
                <a:gridCol w="1688776">
                  <a:extLst>
                    <a:ext uri="{9D8B030D-6E8A-4147-A177-3AD203B41FA5}">
                      <a16:colId xmlns:a16="http://schemas.microsoft.com/office/drawing/2014/main" val="334718013"/>
                    </a:ext>
                  </a:extLst>
                </a:gridCol>
                <a:gridCol w="1766601">
                  <a:extLst>
                    <a:ext uri="{9D8B030D-6E8A-4147-A177-3AD203B41FA5}">
                      <a16:colId xmlns:a16="http://schemas.microsoft.com/office/drawing/2014/main" val="1815801315"/>
                    </a:ext>
                  </a:extLst>
                </a:gridCol>
                <a:gridCol w="1727689">
                  <a:extLst>
                    <a:ext uri="{9D8B030D-6E8A-4147-A177-3AD203B41FA5}">
                      <a16:colId xmlns:a16="http://schemas.microsoft.com/office/drawing/2014/main" val="2904881701"/>
                    </a:ext>
                  </a:extLst>
                </a:gridCol>
                <a:gridCol w="1727689">
                  <a:extLst>
                    <a:ext uri="{9D8B030D-6E8A-4147-A177-3AD203B41FA5}">
                      <a16:colId xmlns:a16="http://schemas.microsoft.com/office/drawing/2014/main" val="1786434652"/>
                    </a:ext>
                  </a:extLst>
                </a:gridCol>
              </a:tblGrid>
              <a:tr h="242217">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1</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2</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3</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4</a:t>
                      </a:r>
                      <a:endParaRPr lang="en-US" sz="1800" dirty="0">
                        <a:effectLst/>
                      </a:endParaRPr>
                    </a:p>
                  </a:txBody>
                  <a:tcPr marL="92676" marR="92676" marT="92676" marB="92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3486308"/>
                  </a:ext>
                </a:extLst>
              </a:tr>
              <a:tr h="1426811">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Basic Solving and Graphing Equations</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Functions &amp; Radicals</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Exponents &amp; Polynomials</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Systems of Equations &amp; Factoring</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6941367"/>
                  </a:ext>
                </a:extLst>
              </a:tr>
            </a:tbl>
          </a:graphicData>
        </a:graphic>
      </p:graphicFrame>
    </p:spTree>
    <p:extLst>
      <p:ext uri="{BB962C8B-B14F-4D97-AF65-F5344CB8AC3E}">
        <p14:creationId xmlns:p14="http://schemas.microsoft.com/office/powerpoint/2010/main" val="1382828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46745"/>
            <a:ext cx="6492173" cy="718286"/>
          </a:xfrm>
        </p:spPr>
        <p:txBody>
          <a:bodyPr anchor="t">
            <a:normAutofit fontScale="90000"/>
          </a:bodyPr>
          <a:lstStyle/>
          <a:p>
            <a:pPr algn="l">
              <a:lnSpc>
                <a:spcPct val="80000"/>
              </a:lnSpc>
            </a:pPr>
            <a:r>
              <a:rPr lang="en-US" b="1" dirty="0">
                <a:solidFill>
                  <a:srgbClr val="234481"/>
                </a:solidFill>
                <a:latin typeface="Arial"/>
                <a:cs typeface="Arial"/>
              </a:rPr>
              <a:t>Foundations 3 Outline</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a:rPr>
              <a:t>mesacc.edu/fss</a:t>
            </a:r>
          </a:p>
        </p:txBody>
      </p:sp>
      <p:sp>
        <p:nvSpPr>
          <p:cNvPr id="5" name="TextBox 4"/>
          <p:cNvSpPr txBox="1"/>
          <p:nvPr/>
        </p:nvSpPr>
        <p:spPr>
          <a:xfrm>
            <a:off x="1966026" y="3307947"/>
            <a:ext cx="6492173" cy="255454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
                <a:srgbClr val="B70233"/>
              </a:buClr>
              <a:buSzPct val="150000"/>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Subtitle 2"/>
          <p:cNvSpPr txBox="1">
            <a:spLocks/>
          </p:cNvSpPr>
          <p:nvPr/>
        </p:nvSpPr>
        <p:spPr>
          <a:xfrm>
            <a:off x="0" y="609988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defRPr/>
            </a:pPr>
            <a:r>
              <a:rPr lang="en-US" sz="1500" b="1" dirty="0">
                <a:solidFill>
                  <a:prstClr val="white"/>
                </a:solidFill>
                <a:latin typeface="Arial"/>
                <a:cs typeface="Arial"/>
              </a:rPr>
              <a:t>Foundations for Student Success</a:t>
            </a:r>
          </a:p>
        </p:txBody>
      </p:sp>
      <p:graphicFrame>
        <p:nvGraphicFramePr>
          <p:cNvPr id="3" name="Table 2">
            <a:extLst>
              <a:ext uri="{FF2B5EF4-FFF2-40B4-BE49-F238E27FC236}">
                <a16:creationId xmlns:a16="http://schemas.microsoft.com/office/drawing/2014/main" id="{16BD1F84-2023-F148-80F8-93B836F36EB8}"/>
              </a:ext>
            </a:extLst>
          </p:cNvPr>
          <p:cNvGraphicFramePr>
            <a:graphicFrameLocks noGrp="1"/>
          </p:cNvGraphicFramePr>
          <p:nvPr>
            <p:extLst>
              <p:ext uri="{D42A27DB-BD31-4B8C-83A1-F6EECF244321}">
                <p14:modId xmlns:p14="http://schemas.microsoft.com/office/powerpoint/2010/main" val="4043172427"/>
              </p:ext>
            </p:extLst>
          </p:nvPr>
        </p:nvGraphicFramePr>
        <p:xfrm>
          <a:off x="1966026" y="2745698"/>
          <a:ext cx="6919300" cy="1366603"/>
        </p:xfrm>
        <a:graphic>
          <a:graphicData uri="http://schemas.openxmlformats.org/drawingml/2006/table">
            <a:tbl>
              <a:tblPr/>
              <a:tblGrid>
                <a:gridCol w="1729825">
                  <a:extLst>
                    <a:ext uri="{9D8B030D-6E8A-4147-A177-3AD203B41FA5}">
                      <a16:colId xmlns:a16="http://schemas.microsoft.com/office/drawing/2014/main" val="3354159177"/>
                    </a:ext>
                  </a:extLst>
                </a:gridCol>
                <a:gridCol w="1729825">
                  <a:extLst>
                    <a:ext uri="{9D8B030D-6E8A-4147-A177-3AD203B41FA5}">
                      <a16:colId xmlns:a16="http://schemas.microsoft.com/office/drawing/2014/main" val="2790395286"/>
                    </a:ext>
                  </a:extLst>
                </a:gridCol>
                <a:gridCol w="1729825">
                  <a:extLst>
                    <a:ext uri="{9D8B030D-6E8A-4147-A177-3AD203B41FA5}">
                      <a16:colId xmlns:a16="http://schemas.microsoft.com/office/drawing/2014/main" val="1302104890"/>
                    </a:ext>
                  </a:extLst>
                </a:gridCol>
                <a:gridCol w="1729825">
                  <a:extLst>
                    <a:ext uri="{9D8B030D-6E8A-4147-A177-3AD203B41FA5}">
                      <a16:colId xmlns:a16="http://schemas.microsoft.com/office/drawing/2014/main" val="3738922720"/>
                    </a:ext>
                  </a:extLst>
                </a:gridCol>
              </a:tblGrid>
              <a:tr h="509559">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1</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2</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3</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Day 4</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149940"/>
                  </a:ext>
                </a:extLst>
              </a:tr>
              <a:tr h="857044">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Quadratics</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Rationals</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Radicals</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rPr>
                        <a:t>Logarithms</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7742812"/>
                  </a:ext>
                </a:extLst>
              </a:tr>
            </a:tbl>
          </a:graphicData>
        </a:graphic>
      </p:graphicFrame>
    </p:spTree>
    <p:extLst>
      <p:ext uri="{BB962C8B-B14F-4D97-AF65-F5344CB8AC3E}">
        <p14:creationId xmlns:p14="http://schemas.microsoft.com/office/powerpoint/2010/main" val="3428364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1" y="6117797"/>
            <a:ext cx="9144001"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500" b="1" dirty="0">
                <a:solidFill>
                  <a:schemeClr val="tx1"/>
                </a:solidFill>
                <a:latin typeface="Arial"/>
                <a:cs typeface="Arial"/>
              </a:rPr>
              <a:t>mesacc.edu/fss</a:t>
            </a:r>
          </a:p>
        </p:txBody>
      </p:sp>
      <p:sp>
        <p:nvSpPr>
          <p:cNvPr id="2" name="TextBox 1"/>
          <p:cNvSpPr txBox="1"/>
          <p:nvPr/>
        </p:nvSpPr>
        <p:spPr>
          <a:xfrm>
            <a:off x="-1" y="1981630"/>
            <a:ext cx="9144001" cy="938719"/>
          </a:xfrm>
          <a:prstGeom prst="rect">
            <a:avLst/>
          </a:prstGeom>
          <a:noFill/>
        </p:spPr>
        <p:txBody>
          <a:bodyPr wrap="square" rtlCol="0">
            <a:spAutoFit/>
          </a:bodyPr>
          <a:lstStyle/>
          <a:p>
            <a:pPr algn="ctr"/>
            <a:r>
              <a:rPr lang="en-US" sz="5500" dirty="0">
                <a:solidFill>
                  <a:schemeClr val="bg1"/>
                </a:solidFill>
                <a:latin typeface="Arial Black"/>
                <a:cs typeface="Arial Black"/>
              </a:rPr>
              <a:t>Boot Camp Demo</a:t>
            </a:r>
          </a:p>
        </p:txBody>
      </p:sp>
      <p:sp>
        <p:nvSpPr>
          <p:cNvPr id="6"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4092274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46745"/>
            <a:ext cx="6492173" cy="2152656"/>
          </a:xfrm>
        </p:spPr>
        <p:txBody>
          <a:bodyPr anchor="t">
            <a:normAutofit/>
          </a:bodyPr>
          <a:lstStyle/>
          <a:p>
            <a:pPr algn="l">
              <a:lnSpc>
                <a:spcPct val="80000"/>
              </a:lnSpc>
            </a:pPr>
            <a:r>
              <a:rPr lang="en-US" b="1" dirty="0">
                <a:solidFill>
                  <a:srgbClr val="234481"/>
                </a:solidFill>
                <a:latin typeface="Arial"/>
                <a:cs typeface="Arial"/>
              </a:rPr>
              <a:t>Foundations 2, Day 2</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5" name="TextBox 4"/>
          <p:cNvSpPr txBox="1"/>
          <p:nvPr/>
        </p:nvSpPr>
        <p:spPr>
          <a:xfrm>
            <a:off x="1966026" y="2133600"/>
            <a:ext cx="6492173" cy="3124200"/>
          </a:xfrm>
          <a:prstGeom prst="rect">
            <a:avLst/>
          </a:prstGeom>
          <a:noFill/>
        </p:spPr>
        <p:txBody>
          <a:bodyPr wrap="square" rtlCol="0">
            <a:noAutofit/>
          </a:bodyPr>
          <a:lstStyle/>
          <a:p>
            <a:pPr marL="457200" indent="-457200">
              <a:lnSpc>
                <a:spcPct val="150000"/>
              </a:lnSpc>
              <a:spcAft>
                <a:spcPts val="1600"/>
              </a:spcAft>
              <a:buFont typeface="Wingdings" pitchFamily="2" charset="2"/>
              <a:buChar char="Ø"/>
            </a:pPr>
            <a:r>
              <a:rPr lang="en-US" sz="2800" dirty="0">
                <a:latin typeface="Arial" panose="020B0604020202020204" pitchFamily="34" charset="0"/>
              </a:rPr>
              <a:t>Let’s go!</a:t>
            </a:r>
          </a:p>
          <a:p>
            <a:pPr marL="457200" indent="-457200">
              <a:lnSpc>
                <a:spcPct val="150000"/>
              </a:lnSpc>
              <a:spcAft>
                <a:spcPts val="1600"/>
              </a:spcAft>
              <a:buFont typeface="Wingdings" pitchFamily="2" charset="2"/>
              <a:buChar char="Ø"/>
            </a:pPr>
            <a:r>
              <a:rPr lang="en-US" sz="2800" dirty="0">
                <a:latin typeface="Arial" panose="020B0604020202020204" pitchFamily="34" charset="0"/>
              </a:rPr>
              <a:t>Game</a:t>
            </a:r>
            <a:endParaRPr lang="en-US" sz="2800" dirty="0"/>
          </a:p>
          <a:p>
            <a:pPr marL="457200" indent="-457200">
              <a:lnSpc>
                <a:spcPct val="150000"/>
              </a:lnSpc>
              <a:spcAft>
                <a:spcPts val="1600"/>
              </a:spcAft>
              <a:buFont typeface="Wingdings" pitchFamily="2" charset="2"/>
              <a:buChar char="Ø"/>
            </a:pPr>
            <a:r>
              <a:rPr lang="en-US" sz="2800" u="sng" dirty="0">
                <a:solidFill>
                  <a:srgbClr val="0097A7"/>
                </a:solidFill>
                <a:latin typeface="Arial" panose="020B0604020202020204" pitchFamily="34" charset="0"/>
                <a:hlinkClick r:id="rId3"/>
              </a:rPr>
              <a:t>Foundations 2 Day 2 Functions</a:t>
            </a:r>
            <a:endParaRPr lang="en-US" sz="2800" dirty="0"/>
          </a:p>
        </p:txBody>
      </p:sp>
      <p:sp>
        <p:nvSpPr>
          <p:cNvPr id="7" name="Subtitle 2"/>
          <p:cNvSpPr txBox="1">
            <a:spLocks/>
          </p:cNvSpPr>
          <p:nvPr/>
        </p:nvSpPr>
        <p:spPr>
          <a:xfrm>
            <a:off x="0" y="6090563"/>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730920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46745"/>
            <a:ext cx="6492173" cy="2152656"/>
          </a:xfrm>
        </p:spPr>
        <p:txBody>
          <a:bodyPr anchor="t">
            <a:normAutofit/>
          </a:bodyPr>
          <a:lstStyle/>
          <a:p>
            <a:pPr algn="l">
              <a:lnSpc>
                <a:spcPct val="80000"/>
              </a:lnSpc>
            </a:pPr>
            <a:r>
              <a:rPr lang="en-US" b="1" dirty="0">
                <a:solidFill>
                  <a:srgbClr val="234481"/>
                </a:solidFill>
                <a:latin typeface="Arial"/>
                <a:cs typeface="Arial"/>
              </a:rPr>
              <a:t>Almost Famous</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5" name="TextBox 4"/>
          <p:cNvSpPr txBox="1"/>
          <p:nvPr/>
        </p:nvSpPr>
        <p:spPr>
          <a:xfrm>
            <a:off x="1966026" y="3307947"/>
            <a:ext cx="6492173" cy="2554545"/>
          </a:xfrm>
          <a:prstGeom prst="rect">
            <a:avLst/>
          </a:prstGeom>
          <a:noFill/>
        </p:spPr>
        <p:txBody>
          <a:bodyPr wrap="square" rtlCol="0">
            <a:noAutofit/>
          </a:bodyPr>
          <a:lstStyle/>
          <a:p>
            <a:pPr>
              <a:buClr>
                <a:srgbClr val="B70233"/>
              </a:buClr>
              <a:buSzPct val="150000"/>
            </a:pPr>
            <a:r>
              <a:rPr lang="en-US" sz="2000" dirty="0"/>
              <a:t> </a:t>
            </a:r>
            <a:endParaRPr lang="en-US" sz="2000" dirty="0">
              <a:latin typeface="Arial"/>
              <a:cs typeface="Arial"/>
            </a:endParaRPr>
          </a:p>
        </p:txBody>
      </p:sp>
      <p:sp>
        <p:nvSpPr>
          <p:cNvPr id="7" name="Subtitle 2"/>
          <p:cNvSpPr txBox="1">
            <a:spLocks/>
          </p:cNvSpPr>
          <p:nvPr/>
        </p:nvSpPr>
        <p:spPr>
          <a:xfrm>
            <a:off x="0" y="609988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pic>
        <p:nvPicPr>
          <p:cNvPr id="8" name="Picture 7">
            <a:hlinkClick r:id="rId4"/>
            <a:extLst>
              <a:ext uri="{FF2B5EF4-FFF2-40B4-BE49-F238E27FC236}">
                <a16:creationId xmlns:a16="http://schemas.microsoft.com/office/drawing/2014/main" id="{CB85EAFA-2C47-A441-85FE-B1EA3FA51641}"/>
              </a:ext>
            </a:extLst>
          </p:cNvPr>
          <p:cNvPicPr>
            <a:picLocks noChangeAspect="1"/>
          </p:cNvPicPr>
          <p:nvPr/>
        </p:nvPicPr>
        <p:blipFill>
          <a:blip r:embed="rId5"/>
          <a:stretch>
            <a:fillRect/>
          </a:stretch>
        </p:blipFill>
        <p:spPr>
          <a:xfrm>
            <a:off x="2540468" y="1855818"/>
            <a:ext cx="2003189" cy="3004784"/>
          </a:xfrm>
          <a:prstGeom prst="rect">
            <a:avLst/>
          </a:prstGeom>
        </p:spPr>
      </p:pic>
      <p:pic>
        <p:nvPicPr>
          <p:cNvPr id="9" name="Online Media 2">
            <a:hlinkClick r:id="" action="ppaction://media"/>
            <a:extLst>
              <a:ext uri="{FF2B5EF4-FFF2-40B4-BE49-F238E27FC236}">
                <a16:creationId xmlns:a16="http://schemas.microsoft.com/office/drawing/2014/main" id="{5075DDEA-4B44-B440-AB91-F43C0D352F30}"/>
              </a:ext>
            </a:extLst>
          </p:cNvPr>
          <p:cNvPicPr>
            <a:picLocks noRot="1" noChangeAspect="1"/>
          </p:cNvPicPr>
          <p:nvPr>
            <a:videoFile r:link="rId1"/>
          </p:nvPr>
        </p:nvPicPr>
        <p:blipFill>
          <a:blip r:embed="rId6"/>
          <a:stretch>
            <a:fillRect/>
          </a:stretch>
        </p:blipFill>
        <p:spPr>
          <a:xfrm>
            <a:off x="5212618" y="1855818"/>
            <a:ext cx="3657600" cy="2057400"/>
          </a:xfrm>
          <a:prstGeom prst="rect">
            <a:avLst/>
          </a:prstGeom>
        </p:spPr>
      </p:pic>
    </p:spTree>
    <p:extLst>
      <p:ext uri="{BB962C8B-B14F-4D97-AF65-F5344CB8AC3E}">
        <p14:creationId xmlns:p14="http://schemas.microsoft.com/office/powerpoint/2010/main" val="2307097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1" y="6117797"/>
            <a:ext cx="9144001"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500" b="1" dirty="0">
                <a:solidFill>
                  <a:schemeClr val="tx1"/>
                </a:solidFill>
                <a:latin typeface="Arial"/>
                <a:cs typeface="Arial"/>
              </a:rPr>
              <a:t>mesacc.edu/fss</a:t>
            </a:r>
          </a:p>
        </p:txBody>
      </p:sp>
      <p:sp>
        <p:nvSpPr>
          <p:cNvPr id="2" name="TextBox 1"/>
          <p:cNvSpPr txBox="1"/>
          <p:nvPr/>
        </p:nvSpPr>
        <p:spPr>
          <a:xfrm>
            <a:off x="-1" y="2594212"/>
            <a:ext cx="9144001" cy="938719"/>
          </a:xfrm>
          <a:prstGeom prst="rect">
            <a:avLst/>
          </a:prstGeom>
          <a:noFill/>
        </p:spPr>
        <p:txBody>
          <a:bodyPr wrap="square" rtlCol="0">
            <a:spAutoFit/>
          </a:bodyPr>
          <a:lstStyle/>
          <a:p>
            <a:pPr algn="ctr"/>
            <a:r>
              <a:rPr lang="en-US" sz="5500" dirty="0">
                <a:solidFill>
                  <a:schemeClr val="bg1"/>
                </a:solidFill>
                <a:latin typeface="Arial Black"/>
                <a:cs typeface="Arial Black"/>
              </a:rPr>
              <a:t>Final Thoughts</a:t>
            </a:r>
          </a:p>
        </p:txBody>
      </p:sp>
      <p:sp>
        <p:nvSpPr>
          <p:cNvPr id="6"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3623594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tx2">
              <a:lumMod val="20000"/>
              <a:lumOff val="80000"/>
            </a:schemeClr>
          </a:solidFill>
        </p:spPr>
        <p:txBody>
          <a:bodyPr>
            <a:normAutofit/>
          </a:bodyPr>
          <a:lstStyle/>
          <a:p>
            <a:pPr marL="0" indent="0">
              <a:buNone/>
            </a:pPr>
            <a:r>
              <a:rPr lang="en-US" b="1" dirty="0"/>
              <a:t> </a:t>
            </a:r>
            <a:endParaRPr lang="en-US" dirty="0"/>
          </a:p>
          <a:p>
            <a:pPr marL="0" indent="0" algn="ctr">
              <a:buNone/>
            </a:pPr>
            <a:endParaRPr lang="en-US" sz="6000" b="1" baseline="30000" dirty="0">
              <a:latin typeface="Arial"/>
              <a:cs typeface="Arial"/>
            </a:endParaRPr>
          </a:p>
        </p:txBody>
      </p:sp>
      <p:pic>
        <p:nvPicPr>
          <p:cNvPr id="4" name="Picture 3">
            <a:extLst>
              <a:ext uri="{FF2B5EF4-FFF2-40B4-BE49-F238E27FC236}">
                <a16:creationId xmlns:a16="http://schemas.microsoft.com/office/drawing/2014/main" id="{E0644F77-FA51-224F-9E94-74464C838BF7}"/>
              </a:ext>
            </a:extLst>
          </p:cNvPr>
          <p:cNvPicPr>
            <a:picLocks noChangeAspect="1"/>
          </p:cNvPicPr>
          <p:nvPr/>
        </p:nvPicPr>
        <p:blipFill>
          <a:blip r:embed="rId2"/>
          <a:stretch>
            <a:fillRect/>
          </a:stretch>
        </p:blipFill>
        <p:spPr>
          <a:xfrm>
            <a:off x="4572000" y="3210347"/>
            <a:ext cx="4568016" cy="3279775"/>
          </a:xfrm>
          <a:prstGeom prst="rect">
            <a:avLst/>
          </a:prstGeom>
        </p:spPr>
      </p:pic>
      <p:pic>
        <p:nvPicPr>
          <p:cNvPr id="6" name="Picture 5">
            <a:extLst>
              <a:ext uri="{FF2B5EF4-FFF2-40B4-BE49-F238E27FC236}">
                <a16:creationId xmlns:a16="http://schemas.microsoft.com/office/drawing/2014/main" id="{31B714B2-4E6B-E04E-830C-FD241593F5B0}"/>
              </a:ext>
            </a:extLst>
          </p:cNvPr>
          <p:cNvPicPr>
            <a:picLocks noChangeAspect="1"/>
          </p:cNvPicPr>
          <p:nvPr/>
        </p:nvPicPr>
        <p:blipFill>
          <a:blip r:embed="rId3"/>
          <a:stretch>
            <a:fillRect/>
          </a:stretch>
        </p:blipFill>
        <p:spPr>
          <a:xfrm>
            <a:off x="0" y="3210347"/>
            <a:ext cx="4568016" cy="3279775"/>
          </a:xfrm>
          <a:prstGeom prst="rect">
            <a:avLst/>
          </a:prstGeom>
        </p:spPr>
      </p:pic>
      <p:sp>
        <p:nvSpPr>
          <p:cNvPr id="7" name="TextBox 6">
            <a:extLst>
              <a:ext uri="{FF2B5EF4-FFF2-40B4-BE49-F238E27FC236}">
                <a16:creationId xmlns:a16="http://schemas.microsoft.com/office/drawing/2014/main" id="{A90BD6C4-114B-6147-8B38-CCA2D4FF9030}"/>
              </a:ext>
            </a:extLst>
          </p:cNvPr>
          <p:cNvSpPr txBox="1"/>
          <p:nvPr/>
        </p:nvSpPr>
        <p:spPr>
          <a:xfrm>
            <a:off x="981173" y="273014"/>
            <a:ext cx="7173685"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hlinkClick r:id="rId4"/>
              </a:rPr>
              <a:t>mesacc.edu/math-boot-camp</a:t>
            </a:r>
            <a:endParaRPr lang="en-US" dirty="0"/>
          </a:p>
        </p:txBody>
      </p:sp>
      <p:pic>
        <p:nvPicPr>
          <p:cNvPr id="9" name="Picture 8">
            <a:extLst>
              <a:ext uri="{FF2B5EF4-FFF2-40B4-BE49-F238E27FC236}">
                <a16:creationId xmlns:a16="http://schemas.microsoft.com/office/drawing/2014/main" id="{FB23EC92-5396-7E46-A3AB-0E1F2FE8ECE0}"/>
              </a:ext>
            </a:extLst>
          </p:cNvPr>
          <p:cNvPicPr>
            <a:picLocks noChangeAspect="1"/>
          </p:cNvPicPr>
          <p:nvPr/>
        </p:nvPicPr>
        <p:blipFill>
          <a:blip r:embed="rId5"/>
          <a:stretch>
            <a:fillRect/>
          </a:stretch>
        </p:blipFill>
        <p:spPr>
          <a:xfrm>
            <a:off x="2395063" y="957275"/>
            <a:ext cx="4349891" cy="2905906"/>
          </a:xfrm>
          <a:prstGeom prst="rect">
            <a:avLst/>
          </a:prstGeom>
        </p:spPr>
      </p:pic>
    </p:spTree>
    <p:extLst>
      <p:ext uri="{BB962C8B-B14F-4D97-AF65-F5344CB8AC3E}">
        <p14:creationId xmlns:p14="http://schemas.microsoft.com/office/powerpoint/2010/main" val="1755490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46745"/>
            <a:ext cx="6492173" cy="2152656"/>
          </a:xfrm>
        </p:spPr>
        <p:txBody>
          <a:bodyPr anchor="t">
            <a:normAutofit/>
          </a:bodyPr>
          <a:lstStyle/>
          <a:p>
            <a:pPr algn="l">
              <a:lnSpc>
                <a:spcPct val="80000"/>
              </a:lnSpc>
            </a:pPr>
            <a:r>
              <a:rPr lang="en-US" b="1" dirty="0">
                <a:solidFill>
                  <a:srgbClr val="234481"/>
                </a:solidFill>
                <a:latin typeface="Arial"/>
                <a:cs typeface="Arial"/>
              </a:rPr>
              <a:t>Challenges</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5" name="TextBox 4"/>
          <p:cNvSpPr txBox="1"/>
          <p:nvPr/>
        </p:nvSpPr>
        <p:spPr>
          <a:xfrm>
            <a:off x="1966026" y="1447800"/>
            <a:ext cx="6492173" cy="4414693"/>
          </a:xfrm>
          <a:prstGeom prst="rect">
            <a:avLst/>
          </a:prstGeom>
          <a:noFill/>
        </p:spPr>
        <p:txBody>
          <a:bodyPr wrap="square" rtlCol="0">
            <a:noAutofit/>
          </a:bodyPr>
          <a:lstStyle/>
          <a:p>
            <a:pPr>
              <a:buClr>
                <a:srgbClr val="B70233"/>
              </a:buClr>
              <a:buSzPct val="150000"/>
            </a:pPr>
            <a:r>
              <a:rPr lang="en-US" sz="2000" b="1" dirty="0">
                <a:latin typeface="Arial"/>
                <a:cs typeface="Arial"/>
              </a:rPr>
              <a:t>Then…</a:t>
            </a:r>
          </a:p>
          <a:p>
            <a:endParaRPr lang="en-US" dirty="0"/>
          </a:p>
          <a:p>
            <a:pPr marL="285750" indent="-285750">
              <a:buFont typeface="Wingdings" pitchFamily="2" charset="2"/>
              <a:buChar char="Ø"/>
            </a:pPr>
            <a:r>
              <a:rPr lang="en-US" dirty="0"/>
              <a:t>High demand (had to add double sessions the first summer)</a:t>
            </a:r>
            <a:br>
              <a:rPr lang="en-US" dirty="0"/>
            </a:br>
            <a:endParaRPr lang="en-US" dirty="0"/>
          </a:p>
          <a:p>
            <a:pPr marL="285750" indent="-285750">
              <a:buFont typeface="Wingdings" pitchFamily="2" charset="2"/>
              <a:buChar char="Ø"/>
            </a:pPr>
            <a:r>
              <a:rPr lang="en-US" dirty="0"/>
              <a:t>Getting students registered into correct level (started with two levels and added third level)</a:t>
            </a:r>
          </a:p>
          <a:p>
            <a:pPr marL="285750" indent="-285750">
              <a:buFont typeface="Wingdings" pitchFamily="2" charset="2"/>
              <a:buChar char="Ø"/>
            </a:pPr>
            <a:endParaRPr lang="en-US" dirty="0"/>
          </a:p>
          <a:p>
            <a:pPr marL="285750" indent="-285750">
              <a:buFont typeface="Wingdings" pitchFamily="2" charset="2"/>
              <a:buChar char="Ø"/>
            </a:pPr>
            <a:r>
              <a:rPr lang="en-US" dirty="0"/>
              <a:t>Placement testing (student intention did not match actions)</a:t>
            </a:r>
          </a:p>
          <a:p>
            <a:pPr marL="285750" indent="-285750">
              <a:buFont typeface="Wingdings" pitchFamily="2" charset="2"/>
              <a:buChar char="Ø"/>
            </a:pPr>
            <a:endParaRPr lang="en-US" dirty="0"/>
          </a:p>
          <a:p>
            <a:pPr marL="285750" indent="-285750">
              <a:buFont typeface="Wingdings" pitchFamily="2" charset="2"/>
              <a:buChar char="Ø"/>
            </a:pPr>
            <a:r>
              <a:rPr lang="en-US" dirty="0"/>
              <a:t>Registration software</a:t>
            </a:r>
          </a:p>
          <a:p>
            <a:endParaRPr lang="en-US" dirty="0"/>
          </a:p>
          <a:p>
            <a:r>
              <a:rPr lang="en-US" b="1" dirty="0">
                <a:latin typeface="Arial"/>
                <a:cs typeface="Arial"/>
              </a:rPr>
              <a:t>Now…</a:t>
            </a:r>
          </a:p>
          <a:p>
            <a:pPr marL="285750" indent="-285750">
              <a:buFont typeface="Wingdings" pitchFamily="2" charset="2"/>
              <a:buChar char="Ø"/>
            </a:pPr>
            <a:endParaRPr lang="en-US" dirty="0"/>
          </a:p>
          <a:p>
            <a:pPr marL="285750" indent="-285750">
              <a:buFont typeface="Wingdings" pitchFamily="2" charset="2"/>
              <a:buChar char="Ø"/>
            </a:pPr>
            <a:r>
              <a:rPr lang="en-US" sz="2000" dirty="0"/>
              <a:t>Lower demand? (Multiple Measures implemented Spring 2019)</a:t>
            </a:r>
            <a:endParaRPr lang="en-US" sz="2000" b="1" dirty="0">
              <a:latin typeface="Arial"/>
              <a:cs typeface="Arial"/>
            </a:endParaRPr>
          </a:p>
        </p:txBody>
      </p:sp>
      <p:sp>
        <p:nvSpPr>
          <p:cNvPr id="7" name="Subtitle 2"/>
          <p:cNvSpPr txBox="1">
            <a:spLocks/>
          </p:cNvSpPr>
          <p:nvPr/>
        </p:nvSpPr>
        <p:spPr>
          <a:xfrm>
            <a:off x="0" y="6089607"/>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312786963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 y="2594615"/>
            <a:ext cx="914400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Arial"/>
              </a:rPr>
              <a:t>Questions?</a:t>
            </a:r>
            <a:br>
              <a:rPr kumimoji="0" lang="en-US" sz="4000" b="1" i="0" u="none" strike="noStrike" kern="1200" cap="none" spc="0" normalizeH="0" baseline="0" noProof="0" dirty="0">
                <a:ln>
                  <a:noFill/>
                </a:ln>
                <a:solidFill>
                  <a:prstClr val="black"/>
                </a:solidFill>
                <a:effectLst/>
                <a:uLnTx/>
                <a:uFillTx/>
                <a:latin typeface="Arial"/>
                <a:ea typeface="+mn-ea"/>
                <a:cs typeface="Arial"/>
              </a:rPr>
            </a:br>
            <a:endParaRPr kumimoji="0" lang="en-US" sz="2400" b="0" i="0" u="none" strike="noStrike" kern="1200" cap="none" spc="0" normalizeH="0" baseline="0" noProof="0" dirty="0">
              <a:ln>
                <a:noFill/>
              </a:ln>
              <a:solidFill>
                <a:srgbClr val="234481"/>
              </a:solidFill>
              <a:effectLst/>
              <a:uLnTx/>
              <a:uFillTx/>
              <a:latin typeface="Arial"/>
              <a:ea typeface="+mn-ea"/>
              <a:cs typeface="Arial"/>
            </a:endParaRPr>
          </a:p>
        </p:txBody>
      </p:sp>
      <p:sp>
        <p:nvSpPr>
          <p:cNvPr id="5" name="Subtitle 2"/>
          <p:cNvSpPr txBox="1">
            <a:spLocks/>
          </p:cNvSpPr>
          <p:nvPr/>
        </p:nvSpPr>
        <p:spPr>
          <a:xfrm>
            <a:off x="2469418" y="5683019"/>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mesacc.edu/ </a:t>
            </a:r>
            <a:r>
              <a:rPr lang="en-US" sz="1200" b="1" dirty="0">
                <a:solidFill>
                  <a:prstClr val="black"/>
                </a:solidFill>
                <a:latin typeface="Arial"/>
                <a:cs typeface="Arial"/>
              </a:rPr>
              <a:t>fss</a:t>
            </a: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p:txBody>
      </p:sp>
      <p:sp>
        <p:nvSpPr>
          <p:cNvPr id="7"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a:ln>
                  <a:noFill/>
                </a:ln>
                <a:solidFill>
                  <a:prstClr val="white"/>
                </a:solidFill>
                <a:effectLst/>
                <a:uLnTx/>
                <a:uFillTx/>
                <a:latin typeface="Arial"/>
                <a:ea typeface="+mn-ea"/>
                <a:cs typeface="Arial"/>
              </a:rPr>
              <a:t>Foundations for Student Success</a:t>
            </a:r>
          </a:p>
        </p:txBody>
      </p:sp>
    </p:spTree>
    <p:extLst>
      <p:ext uri="{BB962C8B-B14F-4D97-AF65-F5344CB8AC3E}">
        <p14:creationId xmlns:p14="http://schemas.microsoft.com/office/powerpoint/2010/main" val="606734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 y="2594615"/>
            <a:ext cx="9144001" cy="1815882"/>
          </a:xfrm>
          <a:prstGeom prst="rect">
            <a:avLst/>
          </a:prstGeom>
          <a:noFill/>
        </p:spPr>
        <p:txBody>
          <a:bodyPr wrap="square" rtlCol="0">
            <a:spAutoFit/>
          </a:bodyPr>
          <a:lstStyle/>
          <a:p>
            <a:pPr algn="ctr"/>
            <a:r>
              <a:rPr lang="en-US" sz="4000" b="1" dirty="0">
                <a:solidFill>
                  <a:schemeClr val="bg1"/>
                </a:solidFill>
                <a:latin typeface="Arial"/>
                <a:cs typeface="Arial"/>
              </a:rPr>
              <a:t>Mesa Community College</a:t>
            </a:r>
            <a:br>
              <a:rPr lang="en-US" sz="4000" b="1" dirty="0">
                <a:latin typeface="Arial"/>
                <a:cs typeface="Arial"/>
              </a:rPr>
            </a:br>
            <a:r>
              <a:rPr lang="en-US" sz="2400" dirty="0">
                <a:latin typeface="Arial"/>
                <a:cs typeface="Arial"/>
              </a:rPr>
              <a:t>Melissa Carpenter (melissa.carpenter@mesacc.edu)</a:t>
            </a:r>
          </a:p>
          <a:p>
            <a:pPr algn="ctr"/>
            <a:r>
              <a:rPr lang="en-US" sz="2400" dirty="0">
                <a:latin typeface="Arial"/>
                <a:cs typeface="Arial"/>
              </a:rPr>
              <a:t>Roxanne Klassen (roxanne.klassen@mesacc.edu)</a:t>
            </a:r>
          </a:p>
          <a:p>
            <a:pPr algn="ctr"/>
            <a:r>
              <a:rPr lang="en-US" sz="2400" dirty="0">
                <a:latin typeface="Arial"/>
                <a:cs typeface="Arial"/>
              </a:rPr>
              <a:t>Edwin Maldonado (edwin.Maldonado@mesacc.edu)</a:t>
            </a:r>
          </a:p>
        </p:txBody>
      </p:sp>
      <p:sp>
        <p:nvSpPr>
          <p:cNvPr id="5" name="Subtitle 2"/>
          <p:cNvSpPr txBox="1">
            <a:spLocks/>
          </p:cNvSpPr>
          <p:nvPr/>
        </p:nvSpPr>
        <p:spPr>
          <a:xfrm>
            <a:off x="2469418" y="5683019"/>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200" b="1" dirty="0">
                <a:solidFill>
                  <a:schemeClr val="tx1"/>
                </a:solidFill>
                <a:latin typeface="Arial"/>
                <a:cs typeface="Arial"/>
              </a:rPr>
              <a:t>mesacc.edu/fss</a:t>
            </a:r>
          </a:p>
        </p:txBody>
      </p:sp>
      <p:sp>
        <p:nvSpPr>
          <p:cNvPr id="7"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199119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46745"/>
            <a:ext cx="6492173" cy="683117"/>
          </a:xfrm>
        </p:spPr>
        <p:txBody>
          <a:bodyPr anchor="t">
            <a:normAutofit fontScale="90000"/>
          </a:bodyPr>
          <a:lstStyle/>
          <a:p>
            <a:pPr algn="l">
              <a:lnSpc>
                <a:spcPct val="80000"/>
              </a:lnSpc>
            </a:pPr>
            <a:r>
              <a:rPr lang="en-US" sz="4000" b="1" dirty="0">
                <a:solidFill>
                  <a:srgbClr val="234481"/>
                </a:solidFill>
                <a:latin typeface="Arial"/>
                <a:cs typeface="Arial"/>
              </a:rPr>
              <a:t>Serving Students at Scale</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5" name="TextBox 4"/>
          <p:cNvSpPr txBox="1"/>
          <p:nvPr/>
        </p:nvSpPr>
        <p:spPr>
          <a:xfrm>
            <a:off x="1966025" y="1529862"/>
            <a:ext cx="6492173" cy="4104030"/>
          </a:xfrm>
          <a:prstGeom prst="rect">
            <a:avLst/>
          </a:prstGeom>
          <a:noFill/>
        </p:spPr>
        <p:txBody>
          <a:bodyPr wrap="square" rtlCol="0">
            <a:noAutofit/>
          </a:bodyPr>
          <a:lstStyle/>
          <a:p>
            <a:pPr marL="285750" indent="-285750">
              <a:lnSpc>
                <a:spcPct val="200000"/>
              </a:lnSpc>
              <a:buFont typeface="Wingdings" pitchFamily="2" charset="2"/>
              <a:buChar char="Ø"/>
            </a:pPr>
            <a:r>
              <a:rPr lang="en-US" sz="2800" dirty="0"/>
              <a:t>2 full-service campuses</a:t>
            </a:r>
          </a:p>
          <a:p>
            <a:pPr marL="285750" indent="-285750">
              <a:lnSpc>
                <a:spcPct val="200000"/>
              </a:lnSpc>
              <a:buFont typeface="Wingdings" pitchFamily="2" charset="2"/>
              <a:buChar char="Ø"/>
            </a:pPr>
            <a:r>
              <a:rPr lang="en-US" sz="2800" dirty="0"/>
              <a:t>Morning, afternoon, &amp; evening options</a:t>
            </a:r>
          </a:p>
          <a:p>
            <a:pPr marL="285750" indent="-285750">
              <a:lnSpc>
                <a:spcPct val="200000"/>
              </a:lnSpc>
              <a:buFont typeface="Wingdings" pitchFamily="2" charset="2"/>
              <a:buChar char="Ø"/>
            </a:pPr>
            <a:r>
              <a:rPr lang="en-US" sz="2800" dirty="0"/>
              <a:t>Multiple weeks in the summer</a:t>
            </a:r>
          </a:p>
          <a:p>
            <a:pPr marL="285750" indent="-285750">
              <a:lnSpc>
                <a:spcPct val="200000"/>
              </a:lnSpc>
              <a:buFont typeface="Wingdings" pitchFamily="2" charset="2"/>
              <a:buChar char="Ø"/>
            </a:pPr>
            <a:r>
              <a:rPr lang="en-US" sz="2800" dirty="0"/>
              <a:t>Winter option</a:t>
            </a:r>
          </a:p>
          <a:p>
            <a:pPr marL="285750" indent="-285750">
              <a:lnSpc>
                <a:spcPct val="200000"/>
              </a:lnSpc>
              <a:buFont typeface="Wingdings" pitchFamily="2" charset="2"/>
              <a:buChar char="Ø"/>
            </a:pPr>
            <a:r>
              <a:rPr lang="en-US" sz="2800" dirty="0"/>
              <a:t>Online option</a:t>
            </a:r>
          </a:p>
          <a:p>
            <a:br>
              <a:rPr lang="en-US" sz="2000" dirty="0"/>
            </a:br>
            <a:endParaRPr lang="en-US" sz="2000" dirty="0">
              <a:latin typeface="Arial"/>
              <a:cs typeface="Arial"/>
            </a:endParaRPr>
          </a:p>
        </p:txBody>
      </p:sp>
      <p:sp>
        <p:nvSpPr>
          <p:cNvPr id="7"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2047703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21613"/>
            <a:ext cx="7059003" cy="2152656"/>
          </a:xfrm>
        </p:spPr>
        <p:txBody>
          <a:bodyPr anchor="t">
            <a:normAutofit/>
          </a:bodyPr>
          <a:lstStyle/>
          <a:p>
            <a:pPr algn="l">
              <a:lnSpc>
                <a:spcPct val="80000"/>
              </a:lnSpc>
            </a:pPr>
            <a:r>
              <a:rPr lang="en-US" sz="4000" b="1" dirty="0">
                <a:solidFill>
                  <a:srgbClr val="234481"/>
                </a:solidFill>
                <a:latin typeface="Arial"/>
                <a:cs typeface="Arial"/>
              </a:rPr>
              <a:t>Number of Students Served</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a:rPr>
              <a:t>mesacc.edu/fss</a:t>
            </a:r>
          </a:p>
        </p:txBody>
      </p:sp>
      <p:sp>
        <p:nvSpPr>
          <p:cNvPr id="5" name="TextBox 4"/>
          <p:cNvSpPr txBox="1"/>
          <p:nvPr/>
        </p:nvSpPr>
        <p:spPr>
          <a:xfrm>
            <a:off x="1966026" y="3307947"/>
            <a:ext cx="6492173" cy="255454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
                <a:srgbClr val="B70233"/>
              </a:buClr>
              <a:buSzPct val="150000"/>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500" b="1" dirty="0">
                <a:solidFill>
                  <a:prstClr val="white"/>
                </a:solidFill>
                <a:latin typeface="Arial"/>
                <a:cs typeface="Arial"/>
              </a:rPr>
              <a:t>Foundations for Student Success</a:t>
            </a:r>
            <a:endParaRPr kumimoji="0" lang="en-US" sz="1500" b="1" i="0" u="none" strike="noStrike" kern="1200" cap="none" spc="0" normalizeH="0" baseline="0" noProof="0" dirty="0">
              <a:ln>
                <a:noFill/>
              </a:ln>
              <a:solidFill>
                <a:prstClr val="white"/>
              </a:solidFill>
              <a:effectLst/>
              <a:uLnTx/>
              <a:uFillTx/>
              <a:latin typeface="Arial"/>
              <a:ea typeface="+mn-ea"/>
              <a:cs typeface="Arial"/>
            </a:endParaRPr>
          </a:p>
        </p:txBody>
      </p:sp>
      <p:pic>
        <p:nvPicPr>
          <p:cNvPr id="3" name="Picture 2"/>
          <p:cNvPicPr>
            <a:picLocks noChangeAspect="1"/>
          </p:cNvPicPr>
          <p:nvPr/>
        </p:nvPicPr>
        <p:blipFill>
          <a:blip r:embed="rId4"/>
          <a:stretch>
            <a:fillRect/>
          </a:stretch>
        </p:blipFill>
        <p:spPr>
          <a:xfrm>
            <a:off x="2597499" y="1800225"/>
            <a:ext cx="5229225" cy="3257550"/>
          </a:xfrm>
          <a:prstGeom prst="rect">
            <a:avLst/>
          </a:prstGeom>
        </p:spPr>
      </p:pic>
    </p:spTree>
    <p:extLst>
      <p:ext uri="{BB962C8B-B14F-4D97-AF65-F5344CB8AC3E}">
        <p14:creationId xmlns:p14="http://schemas.microsoft.com/office/powerpoint/2010/main" val="747208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46745"/>
            <a:ext cx="6492173" cy="2152656"/>
          </a:xfrm>
        </p:spPr>
        <p:txBody>
          <a:bodyPr anchor="t">
            <a:normAutofit/>
          </a:bodyPr>
          <a:lstStyle/>
          <a:p>
            <a:pPr algn="l">
              <a:lnSpc>
                <a:spcPct val="80000"/>
              </a:lnSpc>
            </a:pPr>
            <a:r>
              <a:rPr lang="en-US" sz="3600" b="1" dirty="0">
                <a:solidFill>
                  <a:srgbClr val="234481"/>
                </a:solidFill>
                <a:latin typeface="Arial"/>
                <a:cs typeface="Arial"/>
              </a:rPr>
              <a:t>How has boot camp impacted students?</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5" name="TextBox 4"/>
          <p:cNvSpPr txBox="1"/>
          <p:nvPr/>
        </p:nvSpPr>
        <p:spPr>
          <a:xfrm>
            <a:off x="1966026" y="1916723"/>
            <a:ext cx="6492173" cy="3945769"/>
          </a:xfrm>
          <a:prstGeom prst="rect">
            <a:avLst/>
          </a:prstGeom>
          <a:noFill/>
        </p:spPr>
        <p:txBody>
          <a:bodyPr wrap="square" rtlCol="0">
            <a:noAutofit/>
          </a:bodyPr>
          <a:lstStyle/>
          <a:p>
            <a:pPr marL="285750" indent="-285750" fontAlgn="base">
              <a:buFont typeface="Wingdings" pitchFamily="2" charset="2"/>
              <a:buChar char="Ø"/>
            </a:pPr>
            <a:r>
              <a:rPr lang="en-US" sz="2800" dirty="0"/>
              <a:t>Builds confidence</a:t>
            </a:r>
          </a:p>
          <a:p>
            <a:pPr marL="285750" indent="-285750" fontAlgn="base">
              <a:buFont typeface="Wingdings" pitchFamily="2" charset="2"/>
              <a:buChar char="Ø"/>
            </a:pPr>
            <a:r>
              <a:rPr lang="en-US" sz="2800" dirty="0"/>
              <a:t>Improves placement test scores</a:t>
            </a:r>
          </a:p>
          <a:p>
            <a:pPr marL="285750" indent="-285750" fontAlgn="base">
              <a:buFont typeface="Wingdings" pitchFamily="2" charset="2"/>
              <a:buChar char="Ø"/>
            </a:pPr>
            <a:r>
              <a:rPr lang="en-US" sz="2800" dirty="0"/>
              <a:t>Boosts grades in math classes (participant grades higher than the department average)</a:t>
            </a:r>
          </a:p>
          <a:p>
            <a:pPr marL="285750" indent="-285750" fontAlgn="base">
              <a:buFont typeface="Wingdings" pitchFamily="2" charset="2"/>
              <a:buChar char="Ø"/>
            </a:pPr>
            <a:r>
              <a:rPr lang="en-US" sz="2800" dirty="0"/>
              <a:t>Creates relationships between incoming students and Math Department (faculty and support staff)</a:t>
            </a:r>
          </a:p>
        </p:txBody>
      </p:sp>
      <p:sp>
        <p:nvSpPr>
          <p:cNvPr id="7"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3148591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6026" y="846745"/>
            <a:ext cx="6492173" cy="2152656"/>
          </a:xfrm>
        </p:spPr>
        <p:txBody>
          <a:bodyPr anchor="t">
            <a:normAutofit/>
          </a:bodyPr>
          <a:lstStyle/>
          <a:p>
            <a:pPr algn="l">
              <a:lnSpc>
                <a:spcPct val="80000"/>
              </a:lnSpc>
            </a:pPr>
            <a:r>
              <a:rPr lang="en-US" b="1" dirty="0">
                <a:solidFill>
                  <a:srgbClr val="234481"/>
                </a:solidFill>
                <a:latin typeface="Arial"/>
                <a:cs typeface="Arial"/>
              </a:rPr>
              <a:t>What do students say?</a:t>
            </a:r>
            <a:br>
              <a:rPr lang="en-US" b="1" dirty="0">
                <a:latin typeface="Arial"/>
                <a:cs typeface="Arial"/>
              </a:rPr>
            </a:br>
            <a:endParaRPr lang="en-US" dirty="0">
              <a:solidFill>
                <a:srgbClr val="234481"/>
              </a:solidFill>
              <a:latin typeface="Arial"/>
              <a:cs typeface="Arial"/>
            </a:endParaRPr>
          </a:p>
        </p:txBody>
      </p:sp>
      <p:sp>
        <p:nvSpPr>
          <p:cNvPr id="4"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5" name="TextBox 4"/>
          <p:cNvSpPr txBox="1"/>
          <p:nvPr/>
        </p:nvSpPr>
        <p:spPr>
          <a:xfrm>
            <a:off x="1966026" y="1459523"/>
            <a:ext cx="6492173" cy="4402970"/>
          </a:xfrm>
          <a:prstGeom prst="rect">
            <a:avLst/>
          </a:prstGeom>
          <a:noFill/>
        </p:spPr>
        <p:txBody>
          <a:bodyPr wrap="square" rtlCol="0">
            <a:noAutofit/>
          </a:bodyPr>
          <a:lstStyle/>
          <a:p>
            <a:r>
              <a:rPr lang="en-US" sz="2800" dirty="0"/>
              <a:t>“I was able to grasp concepts that I haven’t for a decade.”</a:t>
            </a:r>
          </a:p>
          <a:p>
            <a:pPr>
              <a:lnSpc>
                <a:spcPct val="150000"/>
              </a:lnSpc>
            </a:pPr>
            <a:r>
              <a:rPr lang="en-US" sz="2800" dirty="0"/>
              <a:t>“Ready for math after 17 years.”</a:t>
            </a:r>
          </a:p>
          <a:p>
            <a:pPr>
              <a:lnSpc>
                <a:spcPct val="150000"/>
              </a:lnSpc>
            </a:pPr>
            <a:r>
              <a:rPr lang="en-US" sz="2800" dirty="0"/>
              <a:t>“I am investing in me!”</a:t>
            </a:r>
          </a:p>
          <a:p>
            <a:pPr>
              <a:lnSpc>
                <a:spcPct val="150000"/>
              </a:lnSpc>
            </a:pPr>
            <a:r>
              <a:rPr lang="en-US" sz="2800" dirty="0"/>
              <a:t>“Now I think I have a shot at math.”</a:t>
            </a:r>
          </a:p>
          <a:p>
            <a:r>
              <a:rPr lang="en-US" sz="2800" dirty="0"/>
              <a:t>“I feel a lot more prepared and refreshed to take the Accuplacer test.”</a:t>
            </a:r>
          </a:p>
          <a:p>
            <a:pPr>
              <a:lnSpc>
                <a:spcPct val="150000"/>
              </a:lnSpc>
            </a:pPr>
            <a:r>
              <a:rPr lang="en-US" sz="2800" dirty="0"/>
              <a:t>“Thank you for everything! You guys rock!” </a:t>
            </a:r>
          </a:p>
          <a:p>
            <a:pPr>
              <a:lnSpc>
                <a:spcPct val="150000"/>
              </a:lnSpc>
            </a:pPr>
            <a:br>
              <a:rPr lang="en-US" sz="2000" dirty="0"/>
            </a:br>
            <a:endParaRPr lang="en-US" sz="2000" dirty="0">
              <a:latin typeface="Arial"/>
              <a:cs typeface="Arial"/>
            </a:endParaRPr>
          </a:p>
        </p:txBody>
      </p:sp>
      <p:sp>
        <p:nvSpPr>
          <p:cNvPr id="7"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3630934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1" y="6117797"/>
            <a:ext cx="9144001"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500" b="1" dirty="0">
                <a:solidFill>
                  <a:schemeClr val="tx1"/>
                </a:solidFill>
                <a:latin typeface="Arial"/>
                <a:cs typeface="Arial"/>
              </a:rPr>
              <a:t>mesacc.edu/fss</a:t>
            </a:r>
          </a:p>
        </p:txBody>
      </p:sp>
      <p:sp>
        <p:nvSpPr>
          <p:cNvPr id="2" name="TextBox 1"/>
          <p:cNvSpPr txBox="1"/>
          <p:nvPr/>
        </p:nvSpPr>
        <p:spPr>
          <a:xfrm>
            <a:off x="-1" y="2706271"/>
            <a:ext cx="9144001" cy="938719"/>
          </a:xfrm>
          <a:prstGeom prst="rect">
            <a:avLst/>
          </a:prstGeom>
          <a:noFill/>
        </p:spPr>
        <p:txBody>
          <a:bodyPr wrap="square" rtlCol="0">
            <a:spAutoFit/>
          </a:bodyPr>
          <a:lstStyle/>
          <a:p>
            <a:pPr algn="ctr"/>
            <a:r>
              <a:rPr lang="en-US" sz="5500" dirty="0">
                <a:solidFill>
                  <a:schemeClr val="bg1"/>
                </a:solidFill>
                <a:latin typeface="Arial Black"/>
                <a:cs typeface="Arial Black"/>
              </a:rPr>
              <a:t>Student Demographics</a:t>
            </a:r>
          </a:p>
        </p:txBody>
      </p:sp>
      <p:sp>
        <p:nvSpPr>
          <p:cNvPr id="6"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spTree>
    <p:extLst>
      <p:ext uri="{BB962C8B-B14F-4D97-AF65-F5344CB8AC3E}">
        <p14:creationId xmlns:p14="http://schemas.microsoft.com/office/powerpoint/2010/main" val="2978378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7725" y="1119242"/>
            <a:ext cx="7448550" cy="2918930"/>
          </a:xfrm>
        </p:spPr>
        <p:txBody>
          <a:bodyPr anchor="t">
            <a:noAutofit/>
          </a:bodyPr>
          <a:lstStyle/>
          <a:p>
            <a:pPr algn="l">
              <a:lnSpc>
                <a:spcPct val="80000"/>
              </a:lnSpc>
            </a:pPr>
            <a:r>
              <a:rPr lang="en-US" sz="2600" b="1" dirty="0">
                <a:solidFill>
                  <a:srgbClr val="234481"/>
                </a:solidFill>
                <a:latin typeface="Arial"/>
                <a:cs typeface="Arial"/>
              </a:rPr>
              <a:t>Student Demographics: Gender</a:t>
            </a:r>
            <a:br>
              <a:rPr lang="en-US" sz="2600" b="1" dirty="0">
                <a:latin typeface="Arial"/>
                <a:cs typeface="Arial"/>
              </a:rPr>
            </a:br>
            <a:endParaRPr lang="en-US" sz="2200" dirty="0">
              <a:solidFill>
                <a:srgbClr val="234481"/>
              </a:solidFill>
              <a:latin typeface="Arial"/>
              <a:cs typeface="Arial"/>
            </a:endParaRPr>
          </a:p>
        </p:txBody>
      </p:sp>
      <p:sp>
        <p:nvSpPr>
          <p:cNvPr id="7"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8"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pic>
        <p:nvPicPr>
          <p:cNvPr id="2050" name="Picture 2" descr="https://lh3.googleusercontent.com/Id17gnqgKz9hU3DjJ1WstXhBjdk7wChXte0GUWm3XHveNiL2HRHZnqC5INpwDovCCX-EOARWsvM12D6acYAXXCmjTZYIQzJjC_arwSrc1h244xUcF-EEQWQGPC83pdVOXRiZjBQjajY">
            <a:extLst>
              <a:ext uri="{FF2B5EF4-FFF2-40B4-BE49-F238E27FC236}">
                <a16:creationId xmlns:a16="http://schemas.microsoft.com/office/drawing/2014/main" id="{119BA17F-B29C-224A-9BBA-08771EBD3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098" y="1792614"/>
            <a:ext cx="6184343" cy="382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824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7725" y="1119242"/>
            <a:ext cx="7448550" cy="2918930"/>
          </a:xfrm>
        </p:spPr>
        <p:txBody>
          <a:bodyPr anchor="t">
            <a:noAutofit/>
          </a:bodyPr>
          <a:lstStyle/>
          <a:p>
            <a:pPr algn="l">
              <a:lnSpc>
                <a:spcPct val="80000"/>
              </a:lnSpc>
            </a:pPr>
            <a:r>
              <a:rPr lang="en-US" sz="2600" b="1" dirty="0">
                <a:solidFill>
                  <a:srgbClr val="234481"/>
                </a:solidFill>
                <a:latin typeface="Arial"/>
                <a:cs typeface="Arial"/>
              </a:rPr>
              <a:t>Student Demographics: Ethnicity</a:t>
            </a:r>
            <a:br>
              <a:rPr lang="en-US" sz="2600" b="1" dirty="0">
                <a:solidFill>
                  <a:srgbClr val="234481"/>
                </a:solidFill>
                <a:latin typeface="Arial"/>
                <a:cs typeface="Arial"/>
              </a:rPr>
            </a:br>
            <a:br>
              <a:rPr lang="en-US" sz="2600" b="1" dirty="0">
                <a:latin typeface="Arial"/>
                <a:cs typeface="Arial"/>
              </a:rPr>
            </a:br>
            <a:endParaRPr lang="en-US" sz="2200" dirty="0">
              <a:solidFill>
                <a:srgbClr val="234481"/>
              </a:solidFill>
              <a:latin typeface="Arial"/>
              <a:cs typeface="Arial"/>
            </a:endParaRPr>
          </a:p>
        </p:txBody>
      </p:sp>
      <p:sp>
        <p:nvSpPr>
          <p:cNvPr id="7" name="Subtitle 2"/>
          <p:cNvSpPr txBox="1">
            <a:spLocks/>
          </p:cNvSpPr>
          <p:nvPr/>
        </p:nvSpPr>
        <p:spPr>
          <a:xfrm>
            <a:off x="2469418" y="172222"/>
            <a:ext cx="6400800" cy="315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500" b="1" dirty="0">
                <a:solidFill>
                  <a:schemeClr val="tx1"/>
                </a:solidFill>
                <a:latin typeface="Arial"/>
                <a:cs typeface="Arial"/>
              </a:rPr>
              <a:t>mesacc.edu/fss</a:t>
            </a:r>
          </a:p>
        </p:txBody>
      </p:sp>
      <p:sp>
        <p:nvSpPr>
          <p:cNvPr id="8" name="Subtitle 2"/>
          <p:cNvSpPr txBox="1">
            <a:spLocks/>
          </p:cNvSpPr>
          <p:nvPr/>
        </p:nvSpPr>
        <p:spPr>
          <a:xfrm>
            <a:off x="144629" y="6124971"/>
            <a:ext cx="6400800" cy="39758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chemeClr val="bg1"/>
                </a:solidFill>
                <a:latin typeface="Arial"/>
                <a:cs typeface="Arial"/>
              </a:rPr>
              <a:t>Foundations for Student Success</a:t>
            </a:r>
          </a:p>
        </p:txBody>
      </p:sp>
      <p:pic>
        <p:nvPicPr>
          <p:cNvPr id="3074" name="Picture 2" descr="https://lh3.googleusercontent.com/cMxRhVqX9sn_1XNLQ3i-Kfw_CLmow9YM6DZMhjb43vtWM4gpIiOdcOWBniuYUHCzZa7OPIMnCrzf7irVKsvJURTX-728CWuUVTYz1ETIom7kmdaeaVOlHLxxhyc9H26WpyBk-lE-5Vg">
            <a:extLst>
              <a:ext uri="{FF2B5EF4-FFF2-40B4-BE49-F238E27FC236}">
                <a16:creationId xmlns:a16="http://schemas.microsoft.com/office/drawing/2014/main" id="{BEC70829-011B-5A4B-8FA5-B85C219D8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780485"/>
            <a:ext cx="6400800" cy="395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587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1888</TotalTime>
  <Words>1111</Words>
  <Application>Microsoft Office PowerPoint</Application>
  <PresentationFormat>On-screen Show (4:3)</PresentationFormat>
  <Paragraphs>214</Paragraphs>
  <Slides>29</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Black</vt:lpstr>
      <vt:lpstr>Calibri</vt:lpstr>
      <vt:lpstr>Wingdings</vt:lpstr>
      <vt:lpstr>Office Theme</vt:lpstr>
      <vt:lpstr>It’s about the Numbers</vt:lpstr>
      <vt:lpstr>Purpose of Math Boot Camp </vt:lpstr>
      <vt:lpstr>Serving Students at Scale </vt:lpstr>
      <vt:lpstr>Number of Students Served </vt:lpstr>
      <vt:lpstr>How has boot camp impacted students? </vt:lpstr>
      <vt:lpstr>What do students say? </vt:lpstr>
      <vt:lpstr>PowerPoint Presentation</vt:lpstr>
      <vt:lpstr>Student Demographics: Gender </vt:lpstr>
      <vt:lpstr>Student Demographics: Ethnicity  </vt:lpstr>
      <vt:lpstr>Student Demographics: First Gen Status </vt:lpstr>
      <vt:lpstr>Course abbreviations</vt:lpstr>
      <vt:lpstr>Initial Math Placement of Boot Camp Participants </vt:lpstr>
      <vt:lpstr>Initial Math Placement of Students Who Chose to (Re-)Take Placement Test After Boot Camp</vt:lpstr>
      <vt:lpstr>Math Placement for Students Testing After Boot Camp</vt:lpstr>
      <vt:lpstr>Math levels skipped overall</vt:lpstr>
      <vt:lpstr>Fall 2018 Grades for Students Who Participated in Summer Boot Camp</vt:lpstr>
      <vt:lpstr>PowerPoint Presentation</vt:lpstr>
      <vt:lpstr>PowerPoint Presentation</vt:lpstr>
      <vt:lpstr>Foundations 1 Outline </vt:lpstr>
      <vt:lpstr>Foundations 2 Outline </vt:lpstr>
      <vt:lpstr>Foundations 3 Outline </vt:lpstr>
      <vt:lpstr>PowerPoint Presentation</vt:lpstr>
      <vt:lpstr>Foundations 2, Day 2 </vt:lpstr>
      <vt:lpstr>Almost Famous </vt:lpstr>
      <vt:lpstr>PowerPoint Presentation</vt:lpstr>
      <vt:lpstr>PowerPoint Presentation</vt:lpstr>
      <vt:lpstr>Challenges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Department Name Presenter Name</dc:title>
  <dc:creator>shachi</dc:creator>
  <cp:lastModifiedBy>Annette Cook</cp:lastModifiedBy>
  <cp:revision>81</cp:revision>
  <dcterms:created xsi:type="dcterms:W3CDTF">2016-08-19T18:46:18Z</dcterms:created>
  <dcterms:modified xsi:type="dcterms:W3CDTF">2019-03-30T00:09:29Z</dcterms:modified>
</cp:coreProperties>
</file>